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 id="2147483702" r:id="rId3"/>
  </p:sldMasterIdLst>
  <p:notesMasterIdLst>
    <p:notesMasterId r:id="rId34"/>
  </p:notesMasterIdLst>
  <p:sldIdLst>
    <p:sldId id="256" r:id="rId4"/>
    <p:sldId id="263" r:id="rId5"/>
    <p:sldId id="266" r:id="rId6"/>
    <p:sldId id="285" r:id="rId7"/>
    <p:sldId id="270" r:id="rId8"/>
    <p:sldId id="271" r:id="rId9"/>
    <p:sldId id="272" r:id="rId10"/>
    <p:sldId id="289" r:id="rId11"/>
    <p:sldId id="305" r:id="rId12"/>
    <p:sldId id="273" r:id="rId13"/>
    <p:sldId id="275" r:id="rId14"/>
    <p:sldId id="276" r:id="rId15"/>
    <p:sldId id="290" r:id="rId16"/>
    <p:sldId id="301" r:id="rId17"/>
    <p:sldId id="303" r:id="rId18"/>
    <p:sldId id="292" r:id="rId19"/>
    <p:sldId id="293" r:id="rId20"/>
    <p:sldId id="295" r:id="rId21"/>
    <p:sldId id="310" r:id="rId22"/>
    <p:sldId id="296" r:id="rId23"/>
    <p:sldId id="297" r:id="rId24"/>
    <p:sldId id="299" r:id="rId25"/>
    <p:sldId id="280" r:id="rId26"/>
    <p:sldId id="284" r:id="rId27"/>
    <p:sldId id="308" r:id="rId28"/>
    <p:sldId id="307" r:id="rId29"/>
    <p:sldId id="300" r:id="rId30"/>
    <p:sldId id="268" r:id="rId31"/>
    <p:sldId id="262" r:id="rId32"/>
    <p:sldId id="304"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guide id="3"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AB9"/>
    <a:srgbClr val="009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5217" autoAdjust="0"/>
  </p:normalViewPr>
  <p:slideViewPr>
    <p:cSldViewPr showGuides="1">
      <p:cViewPr varScale="1">
        <p:scale>
          <a:sx n="50" d="100"/>
          <a:sy n="50" d="100"/>
        </p:scale>
        <p:origin x="1648" y="48"/>
      </p:cViewPr>
      <p:guideLst>
        <p:guide orient="horz" pos="4319"/>
        <p:guide pos="2880"/>
        <p:guide pos="5103"/>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CF1B5-FF76-487F-80F2-74D9D867DFD9}" type="datetimeFigureOut">
              <a:rPr lang="sv-SE" smtClean="0"/>
              <a:t>2021-12-08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83050-77FE-46BD-9968-0D48C75B1E24}" type="slidenum">
              <a:rPr lang="sv-SE" smtClean="0"/>
              <a:t>‹#›</a:t>
            </a:fld>
            <a:endParaRPr lang="sv-SE"/>
          </a:p>
        </p:txBody>
      </p:sp>
    </p:spTree>
    <p:extLst>
      <p:ext uri="{BB962C8B-B14F-4D97-AF65-F5344CB8AC3E}">
        <p14:creationId xmlns:p14="http://schemas.microsoft.com/office/powerpoint/2010/main" val="9434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Det övergripande syftet med materialet är att ge en ökad förståelse</a:t>
            </a:r>
            <a:r>
              <a:rPr lang="sv-SE" baseline="0" dirty="0"/>
              <a:t> av vikten med fysisk aktivitet vid KOL samt att, utifrån bästa tillgängliga evidens, beskriva vad vi inom sjukvården kan göra i detta arbete.  För att få en förståelse för vikten av fysisk aktivitet, behövs en kortare översikt av vad som menas med fysisk aktivitet och hur det är kopplat till sjukdomen KOL. </a:t>
            </a:r>
          </a:p>
          <a:p>
            <a:endParaRPr lang="sv-SE" baseline="0" dirty="0"/>
          </a:p>
          <a:p>
            <a:r>
              <a:rPr lang="sv-SE" baseline="0" dirty="0"/>
              <a:t>(Se sista sidan för instruktioner kring hur materialet/bildspelet används på bästa sätt)</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a:t>
            </a:fld>
            <a:endParaRPr lang="sv-SE"/>
          </a:p>
        </p:txBody>
      </p:sp>
    </p:spTree>
    <p:extLst>
      <p:ext uri="{BB962C8B-B14F-4D97-AF65-F5344CB8AC3E}">
        <p14:creationId xmlns:p14="http://schemas.microsoft.com/office/powerpoint/2010/main" val="170893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endParaRPr lang="sv-SE" baseline="0" dirty="0"/>
          </a:p>
          <a:p>
            <a:pPr marL="228600" indent="-228600">
              <a:buAutoNum type="arabicPeriod"/>
            </a:pPr>
            <a:r>
              <a:rPr lang="sv-SE" dirty="0"/>
              <a:t>Bland personer med låg fysisk aktivitet har man förutom en ökad mortalitet sett….</a:t>
            </a:r>
          </a:p>
          <a:p>
            <a:pPr marL="228600" indent="-228600">
              <a:buAutoNum type="arabicPeriod"/>
            </a:pPr>
            <a:r>
              <a:rPr lang="sv-SE" dirty="0"/>
              <a:t>I</a:t>
            </a:r>
            <a:r>
              <a:rPr lang="sv-SE" baseline="0" dirty="0"/>
              <a:t> en direkt jämförelse mellan personer med låg och hög livskvalitet har man sett…</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12</a:t>
            </a:fld>
            <a:endParaRPr lang="sv-SE"/>
          </a:p>
        </p:txBody>
      </p:sp>
    </p:spTree>
    <p:extLst>
      <p:ext uri="{BB962C8B-B14F-4D97-AF65-F5344CB8AC3E}">
        <p14:creationId xmlns:p14="http://schemas.microsoft.com/office/powerpoint/2010/main" val="307561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Den första vi kan göra är att systematisk bedöma</a:t>
            </a:r>
            <a:r>
              <a:rPr lang="sv-SE" baseline="0" dirty="0"/>
              <a:t> och ta upp nivå av fysisk aktivitet i samband med besök och återbesök. Faktum är att uppföljning av fysisk aktivitet i samma skall belysas i samma utsträckning som att bedöma symtom med CAT eller att undersöka rökstatus och </a:t>
            </a:r>
            <a:r>
              <a:rPr lang="sv-SE" baseline="0" dirty="0" err="1"/>
              <a:t>saturation</a:t>
            </a:r>
            <a:r>
              <a:rPr lang="sv-SE" baseline="0" dirty="0"/>
              <a:t>. Prioritet 2-3 innebär att detta är något som sjukvården bör göra enligt socialstyrelsen, vilket är den starkaste rekommendation som kan ges, och vilket i praktiken innebär att det är något som skall göras. </a:t>
            </a:r>
            <a:r>
              <a:rPr lang="sv-SE" b="1" baseline="0" dirty="0"/>
              <a:t>Dock är det inte tillräckligt att endast fråga om patienten rör på sig eller inte. Ett strukturerat tillvägagångsätt är viktigt. </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15</a:t>
            </a:fld>
            <a:endParaRPr lang="sv-SE"/>
          </a:p>
        </p:txBody>
      </p:sp>
    </p:spTree>
    <p:extLst>
      <p:ext uri="{BB962C8B-B14F-4D97-AF65-F5344CB8AC3E}">
        <p14:creationId xmlns:p14="http://schemas.microsoft.com/office/powerpoint/2010/main" val="288512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Ett sätt att bedöma fysisk aktivitet mera strukturerat är att använda sig av socialstyrelsens indikatorfrågor för fysisk aktivitet. Endast</a:t>
            </a:r>
            <a:r>
              <a:rPr lang="sv-SE" baseline="0" dirty="0"/>
              <a:t> två frågor där den ena rör tid spenderat den senaste veckan åt fysisk träning och den andra rör tid spenderat åt vardagsmotion. En ruta per fråga kryssas i och ges en poäng där 0 minuter ger 1 poäng, mer än 0 men mindre än 20 minuter 2 poäng osv. </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16</a:t>
            </a:fld>
            <a:endParaRPr lang="sv-SE"/>
          </a:p>
        </p:txBody>
      </p:sp>
    </p:spTree>
    <p:extLst>
      <p:ext uri="{BB962C8B-B14F-4D97-AF65-F5344CB8AC3E}">
        <p14:creationId xmlns:p14="http://schemas.microsoft.com/office/powerpoint/2010/main" val="2862106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Dessa poäng räknas sedan ihop där poängen för frågan om fysisk träning multipliceras med två. Om totalsumman blir 11 poäng eller högre så skall</a:t>
            </a:r>
            <a:r>
              <a:rPr lang="sv-SE" baseline="0" dirty="0"/>
              <a:t> det motsvara att personen uppnår kriterierna om minst 30 minuter per dag på minst måttlig intensitet. </a:t>
            </a:r>
          </a:p>
          <a:p>
            <a:pPr marL="228600" indent="-228600">
              <a:buAutoNum type="arabicPeriod"/>
            </a:pPr>
            <a:r>
              <a:rPr lang="sv-SE" baseline="0" dirty="0"/>
              <a:t>Dock är det viktigt att vara medveten om att individer ofta överskattar hur mycket dem rör på sig. Vilket vi såg tidigare. Så även om en person når 11 poäng så skall detta beaktas. Ett sätt att få en säkrare bild är att be patienten fylla i formuläret flera gånger under några veckor för att få en mera korrekt bild. Även om det skulle vara så att personen överskattar sin aktivitetsnivå så kan formuläret och frågorna användas för att titta på effekt över tid. </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17</a:t>
            </a:fld>
            <a:endParaRPr lang="sv-SE"/>
          </a:p>
        </p:txBody>
      </p:sp>
    </p:spTree>
    <p:extLst>
      <p:ext uri="{BB962C8B-B14F-4D97-AF65-F5344CB8AC3E}">
        <p14:creationId xmlns:p14="http://schemas.microsoft.com/office/powerpoint/2010/main" val="81298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Det finns även andra strategier som kan ge en bättre bild av fysisk aktivitetsnivå, detta inkluderar stegräknare....</a:t>
            </a:r>
          </a:p>
          <a:p>
            <a:pPr marL="228600" indent="-228600">
              <a:buAutoNum type="arabicPeriod"/>
            </a:pPr>
            <a:r>
              <a:rPr lang="sv-SE" baseline="0" dirty="0"/>
              <a:t>Aktivitetsmätare… Valid betyder att den mäter det den avser att mäta på ett korrekt sätt, och reliabel betyder att den är tillförlitlig. </a:t>
            </a:r>
          </a:p>
          <a:p>
            <a:pPr marL="228600" indent="-228600">
              <a:buAutoNum type="arabicPeriod"/>
            </a:pPr>
            <a:r>
              <a:rPr lang="sv-SE" baseline="0" dirty="0"/>
              <a:t>Mobiltelefoner/</a:t>
            </a:r>
            <a:r>
              <a:rPr lang="sv-SE" baseline="0" dirty="0" err="1"/>
              <a:t>appar</a:t>
            </a:r>
            <a:r>
              <a:rPr lang="sv-SE" baseline="0" dirty="0"/>
              <a:t>….</a:t>
            </a:r>
          </a:p>
          <a:p>
            <a:pPr marL="228600" indent="-228600">
              <a:buAutoNum type="arabicPeriod"/>
            </a:pPr>
            <a:r>
              <a:rPr lang="sv-SE" baseline="0" dirty="0"/>
              <a:t>Oavsett vilket instrument som används, kan ett objektivt mått på fysisk aktivitet erhållas så är det att föredra antingen enskilt eller i kombination med ett frågeformulär. </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18</a:t>
            </a:fld>
            <a:endParaRPr lang="sv-SE"/>
          </a:p>
        </p:txBody>
      </p:sp>
    </p:spTree>
    <p:extLst>
      <p:ext uri="{BB962C8B-B14F-4D97-AF65-F5344CB8AC3E}">
        <p14:creationId xmlns:p14="http://schemas.microsoft.com/office/powerpoint/2010/main" val="316274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Utöver bedömning av fysisk aktivitet, kan bedömning av fysisk kapacitet med 6-minuters gångtest ge en indikation på vilken insats som den enskilda individen behöver. Såsom bilden illustrerar är möjligheten att öka fysisk aktivitet avsevärt lägre bland individer som går kortare än 350 meter (16.4% erhöll ökning i fysisk aktivitet) i jämförelse med dem som går längre än 350 meter (37.9% erhöll ökning i fysisk aktivitet). Dvs, en individ med KOL har en större möjlighet att öka sin fysisk aktivitet om den har en bättre fysisk kapacitet. Vilket innebär att fysisk träning i form av styrke- konditionsträning bör prioriteras bland individer med låg fysisk kapacitet innan eller som en del av insatser för att öka fysisk aktivitet. </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19</a:t>
            </a:fld>
            <a:endParaRPr lang="sv-SE"/>
          </a:p>
        </p:txBody>
      </p:sp>
    </p:spTree>
    <p:extLst>
      <p:ext uri="{BB962C8B-B14F-4D97-AF65-F5344CB8AC3E}">
        <p14:creationId xmlns:p14="http://schemas.microsoft.com/office/powerpoint/2010/main" val="507239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Vid bedömning och anamnes kring fysisk aktivitet finns det en rad faktorer som man sett känneteckna personer med låg fysisk aktivitetsnivå, samt några faktorer som man skulle kunna tro ha betydelse men som inte visat sig ha det… </a:t>
            </a:r>
          </a:p>
          <a:p>
            <a:pPr marL="228600" indent="-228600">
              <a:buAutoNum type="arabicPeriod"/>
            </a:pPr>
            <a:r>
              <a:rPr lang="sv-SE" baseline="0" dirty="0"/>
              <a:t>Om målsättningen är att påverka nivå av fysisk aktivitet har man funnit att en rad faktorer har haft större betydelse än andra, fetmarkerade faktorer är faktorer där hälso- och sjukvårdspersonal har en oerhört central roll. ALLA hälsoprofessioner bör informera patienten om vikten av fysisk aktivitet! Detta är inget som endast en fysioterapeut skall göra…</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20</a:t>
            </a:fld>
            <a:endParaRPr lang="sv-SE"/>
          </a:p>
        </p:txBody>
      </p:sp>
    </p:spTree>
    <p:extLst>
      <p:ext uri="{BB962C8B-B14F-4D97-AF65-F5344CB8AC3E}">
        <p14:creationId xmlns:p14="http://schemas.microsoft.com/office/powerpoint/2010/main" val="178228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Om en person med KOL har svårt att genomföra längre kontinuerliga aktiviteter, så kan ett konkret tips vara att istället dela upp aktiviteten. </a:t>
            </a:r>
          </a:p>
          <a:p>
            <a:pPr marL="228600" indent="-228600">
              <a:buAutoNum type="arabicPeriod"/>
            </a:pPr>
            <a:r>
              <a:rPr lang="sv-SE" baseline="0" dirty="0"/>
              <a:t>Som illustrerat i bilderna medförde en uppdelning av aktiviteten i 3x10 minuter att antalet som nådde upp till kriterierna mer än fördubblades från 25 till nästintill 60% av populationen. </a:t>
            </a:r>
          </a:p>
          <a:p>
            <a:pPr marL="228600" indent="-228600">
              <a:buAutoNum type="arabicPeriod"/>
            </a:pPr>
            <a:r>
              <a:rPr lang="sv-SE" baseline="0" dirty="0"/>
              <a:t>Kom ihåg, att en liten ökning i tid spenderat i moderat intensitet kan ha stor betydelse för den enskild patienten.</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21</a:t>
            </a:fld>
            <a:endParaRPr lang="sv-SE"/>
          </a:p>
        </p:txBody>
      </p:sp>
    </p:spTree>
    <p:extLst>
      <p:ext uri="{BB962C8B-B14F-4D97-AF65-F5344CB8AC3E}">
        <p14:creationId xmlns:p14="http://schemas.microsoft.com/office/powerpoint/2010/main" val="53797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Ett annat tips kan vara att ge</a:t>
            </a:r>
            <a:r>
              <a:rPr lang="sv-SE" baseline="0" dirty="0"/>
              <a:t> information om stegräknare, förutom att de kan användas för att bedöma nivå av fysisk aktivitet så har man sett att tillgång till stegräknare leder till ökad fysisk aktivitet såväl om det används i tillägg till sedvanlig behandling, som tillägg till lungrehabilitering. De blå romberna illustrerat medelvärdet från inkluderade studier i denna meta-analys. Den heldragna linjen är gränsen för ingen effekt och det faktum att romberna ligger till höger om den heldragna linjen innebär att de har en positiv effekt på fysisk aktivitet. </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22</a:t>
            </a:fld>
            <a:endParaRPr lang="sv-SE"/>
          </a:p>
        </p:txBody>
      </p:sp>
    </p:spTree>
    <p:extLst>
      <p:ext uri="{BB962C8B-B14F-4D97-AF65-F5344CB8AC3E}">
        <p14:creationId xmlns:p14="http://schemas.microsoft.com/office/powerpoint/2010/main" val="398355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Nyligen, april 2020,</a:t>
            </a:r>
            <a:r>
              <a:rPr lang="sv-SE" baseline="0" dirty="0"/>
              <a:t> </a:t>
            </a:r>
            <a:r>
              <a:rPr lang="sv-SE" dirty="0"/>
              <a:t>publicerades en</a:t>
            </a:r>
            <a:r>
              <a:rPr lang="sv-SE" baseline="0" dirty="0"/>
              <a:t> </a:t>
            </a:r>
            <a:r>
              <a:rPr lang="sv-SE" dirty="0"/>
              <a:t>oerhört omfattande systematisk översikt och meta-analys som undersökte vilken</a:t>
            </a:r>
            <a:r>
              <a:rPr lang="sv-SE" baseline="0" dirty="0"/>
              <a:t> evidens det finns för de behandlingsmetoder som använts inom forskning för att påverka fysisk aktivitet bland personer med KOL. Dessa inkluderar….. Och totalt ingick över 70 enskilda studier i sammanställningen. Endast de behandlingsmetoder som är </a:t>
            </a:r>
            <a:r>
              <a:rPr lang="sv-SE" b="1" baseline="0" dirty="0" err="1"/>
              <a:t>fetade</a:t>
            </a:r>
            <a:r>
              <a:rPr lang="sv-SE" baseline="0" dirty="0"/>
              <a:t> (fysisk träning, rådgivning om fysisk aktivitet samt läkemedel bedömdes visa positiv effekt på fysik aktivitet vid KOL.  Dvs specifika insatser såsom kosttillskott, NIV, inspiratorisk muskelträning etc. bedöms inte kunna påverka fysisk aktivitetsnivå utifrån tillgänglig evidens. Läkemedel jämfördes med placebo medan effekten av fysisk träning och rådgivning/coaching kring fysisk aktivitet jämfördes sedvanlig behandling (dvs de hade läkemedel). </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23</a:t>
            </a:fld>
            <a:endParaRPr lang="sv-SE"/>
          </a:p>
        </p:txBody>
      </p:sp>
    </p:spTree>
    <p:extLst>
      <p:ext uri="{BB962C8B-B14F-4D97-AF65-F5344CB8AC3E}">
        <p14:creationId xmlns:p14="http://schemas.microsoft.com/office/powerpoint/2010/main" val="121669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All kroppsrörelse som ger en ökad energiomsättning utöver viloförbrukning kan definieras som fysisk aktivitet. Såväl fritidsaktiviteter, trädgårdsarbete, gång</a:t>
            </a:r>
            <a:r>
              <a:rPr lang="sv-SE" baseline="0" dirty="0"/>
              <a:t> eller cykling till och från jobbet är exempel på sådan aktiviteter. Men listan kan göras längre. Idag rekommenderas alla individer att </a:t>
            </a:r>
            <a:r>
              <a:rPr lang="sv-SE" u="sng" baseline="0" dirty="0"/>
              <a:t>helst varje dag </a:t>
            </a:r>
            <a:r>
              <a:rPr lang="sv-SE" baseline="0" dirty="0"/>
              <a:t>vara fysisk aktiva sammanlagt minst 30 minuter. </a:t>
            </a:r>
          </a:p>
          <a:p>
            <a:pPr marL="228600" indent="-228600">
              <a:buAutoNum type="arabicPeriod"/>
            </a:pPr>
            <a:endParaRPr lang="sv-SE" baseline="0" dirty="0"/>
          </a:p>
          <a:p>
            <a:pPr marL="228600" indent="-228600">
              <a:buAutoNum type="arabicPeriod"/>
            </a:pPr>
            <a:r>
              <a:rPr lang="sv-SE" baseline="0" dirty="0"/>
              <a:t>Generella hälsoeffekter av fysisk aktivitet inkluderar en halverad risk för död i hjärt-kärlsjukdom i jämförelse med stillasittande jämnåriga samt minskad risk för bland annat hög blodtryck, åldersdiabetes och tjocktarmscancer, benskörhet, benbrott framkallade genom fall, blodpropp, fetma och psykisk ohälsa samt en förbättrar livskvaliteten</a:t>
            </a:r>
          </a:p>
          <a:p>
            <a:pPr marL="228600" indent="-228600">
              <a:buAutoNum type="arabicPeriod"/>
            </a:pPr>
            <a:endParaRPr lang="sv-SE"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baseline="0" dirty="0"/>
              <a:t>Dessa positiva hälsoeffekter uppnås om den fysiska aktiviteten är utförd i enlighet med dessa gällande rekommendationer. En viktig del i detta, och som ofta glöms bort är att aktiviteten bör vara </a:t>
            </a:r>
            <a:r>
              <a:rPr lang="sv-SE" u="sng" baseline="0" dirty="0"/>
              <a:t>minst måttligt intensiv </a:t>
            </a:r>
            <a:r>
              <a:rPr lang="sv-SE" baseline="0" dirty="0"/>
              <a:t>för att ha positiva hälsoeffekter.  Som syns nere i det vänstra hörnet på bilden så motsvarar det 40-60% av en individs maximala syreupptagningsförmåga, 55-70% av maximal hjärtfrekvens eller 12-13 på Borg-skalan. Det senare kan med fördel användas för att på ett enkelt sätt förklara för en patient.</a:t>
            </a:r>
          </a:p>
          <a:p>
            <a:pPr marL="0" indent="0">
              <a:buNone/>
            </a:pPr>
            <a:endParaRPr lang="sv-SE" baseline="0" dirty="0"/>
          </a:p>
          <a:p>
            <a:pPr marL="228600" indent="-228600">
              <a:buAutoNum type="arabicPeriod"/>
            </a:pPr>
            <a:endParaRPr lang="sv-SE" baseline="0" dirty="0"/>
          </a:p>
          <a:p>
            <a:pPr marL="228600" indent="-228600">
              <a:buAutoNum type="arabicPeriod"/>
            </a:pPr>
            <a:r>
              <a:rPr lang="sv-SE" baseline="0" dirty="0"/>
              <a:t>BYT BILD</a:t>
            </a:r>
          </a:p>
        </p:txBody>
      </p:sp>
      <p:sp>
        <p:nvSpPr>
          <p:cNvPr id="4" name="Platshållare för bildnummer 3"/>
          <p:cNvSpPr>
            <a:spLocks noGrp="1"/>
          </p:cNvSpPr>
          <p:nvPr>
            <p:ph type="sldNum" sz="quarter" idx="10"/>
          </p:nvPr>
        </p:nvSpPr>
        <p:spPr/>
        <p:txBody>
          <a:bodyPr/>
          <a:lstStyle/>
          <a:p>
            <a:fld id="{93483050-77FE-46BD-9968-0D48C75B1E24}" type="slidenum">
              <a:rPr lang="sv-SE" smtClean="0"/>
              <a:t>3</a:t>
            </a:fld>
            <a:endParaRPr lang="sv-SE"/>
          </a:p>
        </p:txBody>
      </p:sp>
    </p:spTree>
    <p:extLst>
      <p:ext uri="{BB962C8B-B14F-4D97-AF65-F5344CB8AC3E}">
        <p14:creationId xmlns:p14="http://schemas.microsoft.com/office/powerpoint/2010/main" val="279751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Tittar man närmare på fysisk träning så såg man att det var specifikt högintensiv träning som hade effekt.</a:t>
            </a:r>
            <a:r>
              <a:rPr lang="sv-SE" baseline="0" dirty="0"/>
              <a:t> Två saker kan noteras. Utan aktiv intervention så spenderade personerna i snitt 11-14 minuter i moderat intensitet per dag, vilken är mindre än hälften av vad som rekommenderas. Detta ökade med i snitt 6 minuter eller ca 50% efter genomförande av högintensiv träning. Detta till trots så kom personerna inte upp in rekommendationen om minst 30 minuter. (De nådde ca 18-22 minuter).</a:t>
            </a:r>
          </a:p>
          <a:p>
            <a:pPr marL="228600" indent="-228600">
              <a:buAutoNum type="arabicPeriod"/>
            </a:pPr>
            <a:r>
              <a:rPr lang="sv-SE" baseline="0" dirty="0"/>
              <a:t>Samma trend sågs beträffande rådgivning/coaching kring fysisk aktivitet där ökningen på samma sätt som träning va ca 10 minuter där deltagarna innan studien hade ca 14-15 minuter av moderat fysisk aktivitet per dag. </a:t>
            </a:r>
          </a:p>
          <a:p>
            <a:pPr marL="228600" indent="-228600">
              <a:buAutoNum type="arabicPeriod"/>
            </a:pPr>
            <a:r>
              <a:rPr lang="sv-SE" baseline="0" dirty="0"/>
              <a:t>BYT BILD</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24</a:t>
            </a:fld>
            <a:endParaRPr lang="sv-SE"/>
          </a:p>
        </p:txBody>
      </p:sp>
    </p:spTree>
    <p:extLst>
      <p:ext uri="{BB962C8B-B14F-4D97-AF65-F5344CB8AC3E}">
        <p14:creationId xmlns:p14="http://schemas.microsoft.com/office/powerpoint/2010/main" val="16801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Även kombinationen av fysisk träning och rådgivning visade positiv effekt, här i jämförelse med stegräknare. Vilket i sig själv är</a:t>
            </a:r>
            <a:r>
              <a:rPr lang="sv-SE" baseline="0" dirty="0"/>
              <a:t> strategi som visat sig ha positive effekt på fysisk aktivitet. Vad som illustreras i denna är att kombinationen av fysisk träning, rådgivning samt stegräknare i jämförelse med endast stegräknare gav en ökning på över 300 steg per dag efter 8 veckors intervention. Då skall man komma ihåg att en skillnad på 600 steg är kliniskt relevant. Man ser också att effekten bibehålls både 3 och 12 månader senare. </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25</a:t>
            </a:fld>
            <a:endParaRPr lang="sv-SE"/>
          </a:p>
        </p:txBody>
      </p:sp>
    </p:spTree>
    <p:extLst>
      <p:ext uri="{BB962C8B-B14F-4D97-AF65-F5344CB8AC3E}">
        <p14:creationId xmlns:p14="http://schemas.microsoft.com/office/powerpoint/2010/main" val="3691508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Det som konkluderades i studien va att några behandlingsmetoder visade större potential än andra. Det finns relativt</a:t>
            </a:r>
            <a:r>
              <a:rPr lang="sv-SE" baseline="0" dirty="0"/>
              <a:t> starkt evidensläge för att fysisk träning, rådgivning om fysisk aktivitet samt läkemedel kan påverka fysisk aktivitet band personer med KOL, </a:t>
            </a:r>
            <a:r>
              <a:rPr lang="sv-SE" dirty="0"/>
              <a:t>men att det är svårt att veta exakt hur dessa skall användas och när.</a:t>
            </a:r>
          </a:p>
        </p:txBody>
      </p:sp>
      <p:sp>
        <p:nvSpPr>
          <p:cNvPr id="4" name="Platshållare för bildnummer 3"/>
          <p:cNvSpPr>
            <a:spLocks noGrp="1"/>
          </p:cNvSpPr>
          <p:nvPr>
            <p:ph type="sldNum" sz="quarter" idx="10"/>
          </p:nvPr>
        </p:nvSpPr>
        <p:spPr/>
        <p:txBody>
          <a:bodyPr/>
          <a:lstStyle/>
          <a:p>
            <a:fld id="{93483050-77FE-46BD-9968-0D48C75B1E24}" type="slidenum">
              <a:rPr lang="sv-SE" smtClean="0"/>
              <a:t>26</a:t>
            </a:fld>
            <a:endParaRPr lang="sv-SE"/>
          </a:p>
        </p:txBody>
      </p:sp>
    </p:spTree>
    <p:extLst>
      <p:ext uri="{BB962C8B-B14F-4D97-AF65-F5344CB8AC3E}">
        <p14:creationId xmlns:p14="http://schemas.microsoft.com/office/powerpoint/2010/main" val="114160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Fysisk</a:t>
            </a:r>
            <a:r>
              <a:rPr lang="sv-SE" baseline="0" dirty="0"/>
              <a:t> aktivitetsnivå är kraftigt nedsatt bland personer med KOL…</a:t>
            </a:r>
          </a:p>
          <a:p>
            <a:pPr marL="0" indent="0">
              <a:buNone/>
            </a:pPr>
            <a:r>
              <a:rPr lang="sv-SE" baseline="0" dirty="0"/>
              <a:t>2-3 Fysisk aktivitet är av stor klinisk betydelse…</a:t>
            </a:r>
          </a:p>
          <a:p>
            <a:pPr marL="0" indent="0">
              <a:buNone/>
            </a:pPr>
            <a:r>
              <a:rPr lang="sv-SE" baseline="0" dirty="0"/>
              <a:t>4-7 Det finns idag mycket som hälso- och sjukvården kan och bör göra i arbetet med fysisk aktivitet vid KOL. </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27</a:t>
            </a:fld>
            <a:endParaRPr lang="sv-SE"/>
          </a:p>
        </p:txBody>
      </p:sp>
    </p:spTree>
    <p:extLst>
      <p:ext uri="{BB962C8B-B14F-4D97-AF65-F5344CB8AC3E}">
        <p14:creationId xmlns:p14="http://schemas.microsoft.com/office/powerpoint/2010/main" val="193583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övergripande syftet med materialet är att ge en ökad förståelse</a:t>
            </a:r>
            <a:r>
              <a:rPr lang="sv-SE" baseline="0" dirty="0"/>
              <a:t> av vikten med fysisk aktivitet vid KOL samt att, utifrån bästa tillgängliga evidens, beskriva vad vi inom sjukvården kan göra i detta arbete. </a:t>
            </a:r>
          </a:p>
          <a:p>
            <a:endParaRPr lang="sv-SE" baseline="0" dirty="0"/>
          </a:p>
          <a:p>
            <a:r>
              <a:rPr lang="sv-SE" baseline="0" dirty="0"/>
              <a:t>För att få en förståelse för vikten av fysisk aktivitet, behövs en kortare översikt av vad som menas med fysisk aktivitet och hur det är kopplat till sjukdomen KOL. </a:t>
            </a:r>
          </a:p>
          <a:p>
            <a:endParaRPr lang="sv-SE" baseline="0" dirty="0"/>
          </a:p>
          <a:p>
            <a:r>
              <a:rPr lang="sv-SE" baseline="0" dirty="0"/>
              <a:t>Presentationen innehåller ett antal animeringar, vilket innebär att vid ett bildspel så syns inte alla delar av innehållet i en bild direkt. </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28</a:t>
            </a:fld>
            <a:endParaRPr lang="sv-SE"/>
          </a:p>
        </p:txBody>
      </p:sp>
    </p:spTree>
    <p:extLst>
      <p:ext uri="{BB962C8B-B14F-4D97-AF65-F5344CB8AC3E}">
        <p14:creationId xmlns:p14="http://schemas.microsoft.com/office/powerpoint/2010/main" val="1307698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29</a:t>
            </a:fld>
            <a:endParaRPr lang="sv-SE"/>
          </a:p>
        </p:txBody>
      </p:sp>
    </p:spTree>
    <p:extLst>
      <p:ext uri="{BB962C8B-B14F-4D97-AF65-F5344CB8AC3E}">
        <p14:creationId xmlns:p14="http://schemas.microsoft.com/office/powerpoint/2010/main" val="648017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övergripande syftet med materialet är att ge en ökad förståelse</a:t>
            </a:r>
            <a:r>
              <a:rPr lang="sv-SE" baseline="0" dirty="0"/>
              <a:t> av vikten med fysisk aktivitet vid KOL samt att, utifrån bästa tillgängliga evidens, beskriva vad vi inom sjukvården kan göra i detta arbete. </a:t>
            </a:r>
          </a:p>
          <a:p>
            <a:endParaRPr lang="sv-SE" baseline="0" dirty="0"/>
          </a:p>
          <a:p>
            <a:r>
              <a:rPr lang="sv-SE" baseline="0" dirty="0"/>
              <a:t>För att få en förståelse för vikten av fysisk aktivitet, behövs en kortare översikt av vad som menas med fysisk aktivitet och hur det är kopplat till sjukdomen KOL. </a:t>
            </a:r>
          </a:p>
          <a:p>
            <a:endParaRPr lang="sv-SE" baseline="0" dirty="0"/>
          </a:p>
          <a:p>
            <a:r>
              <a:rPr lang="sv-SE" baseline="0" dirty="0"/>
              <a:t>Presentationen innehåller ett antal animeringar, vilket innebär att vid ett bildspel så syns inte alla delar av innehållet i en bild direkt. </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30</a:t>
            </a:fld>
            <a:endParaRPr lang="sv-SE"/>
          </a:p>
        </p:txBody>
      </p:sp>
    </p:spTree>
    <p:extLst>
      <p:ext uri="{BB962C8B-B14F-4D97-AF65-F5344CB8AC3E}">
        <p14:creationId xmlns:p14="http://schemas.microsoft.com/office/powerpoint/2010/main" val="393574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BORG RPE</a:t>
            </a:r>
            <a:r>
              <a:rPr lang="sv-SE" baseline="0" dirty="0"/>
              <a:t> skalan är en skala som används för att skatta ansträngning. En intensitet på 12-13 på BORG RPE skalan motsvarar ”något ansträngande”, vilket innebär att för att den fysiska aktiviteten skall anses vara intensiv nog för att ge önskade hälsoeffekter så bör den vara minst något ansträngande. </a:t>
            </a:r>
          </a:p>
          <a:p>
            <a:pPr marL="228600" indent="-228600">
              <a:buAutoNum type="arabicPeriod"/>
            </a:pPr>
            <a:r>
              <a:rPr lang="sv-SE" baseline="0" dirty="0"/>
              <a:t>Dock, bland personer med KOL, kan andfåddhet, och inte generell ansträngning, vara ett bättre mått. 12-13 på BORG RPE-skalan, motsvarar 3 på BORG CR10 skalan om man istället tittar på hur andfådd en person med KOL skall vara vid utförande av vardagliga fysiska aktiviteter för att säkerställa att aktiviteten är tillräckligt intensiv. Dvs., Om en person med KOL genomför en promenad på 30 minuter som endast är lätt ansträngande eller där individen endast upplever en svag andfåddhet så är aktiviteten ej intensiv nog. Aktiviteten skall vara något ansträngande / medföra minst måttlig andfåddhet. Det kan för en person betyda att den behöver jogga, eller gå i en backe. För en annan person kan det betyda att ta en långsam promenad på plant underlag. </a:t>
            </a:r>
            <a:r>
              <a:rPr lang="sv-SE" b="1" baseline="0" dirty="0"/>
              <a:t>Det viktiga är att aktiviteten är tillräckligt intensiv för att ha en positiv effekt. </a:t>
            </a:r>
          </a:p>
          <a:p>
            <a:pPr marL="228600" indent="-228600">
              <a:buAutoNum type="arabicPeriod"/>
            </a:pPr>
            <a:r>
              <a:rPr lang="sv-SE" baseline="0" dirty="0"/>
              <a:t>BYT BILD</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4</a:t>
            </a:fld>
            <a:endParaRPr lang="sv-SE"/>
          </a:p>
        </p:txBody>
      </p:sp>
    </p:spTree>
    <p:extLst>
      <p:ext uri="{BB962C8B-B14F-4D97-AF65-F5344CB8AC3E}">
        <p14:creationId xmlns:p14="http://schemas.microsoft.com/office/powerpoint/2010/main" val="284606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Nästa steg är att fråga sig, </a:t>
            </a:r>
            <a:r>
              <a:rPr lang="sv-SE" b="1" baseline="0" dirty="0"/>
              <a:t>är fysisk aktivitet nedsatt bland personer med KOL? </a:t>
            </a:r>
            <a:r>
              <a:rPr lang="sv-SE" baseline="0" dirty="0"/>
              <a:t>I denna studie frågade man nära 6000 personer med KOL hur mycket de rör på sig i form av gång varje dag. 85% av deltagarna svarade att de promenerar minst 30 minuter per dag, vilket indikerar att fysisk aktivitetsnivå endast är nedsatt hus en mindre andel av KOL-populationen. Men stämmer detta? </a:t>
            </a:r>
          </a:p>
          <a:p>
            <a:pPr marL="228600" indent="-228600">
              <a:buAutoNum type="arabicPeriod"/>
            </a:pPr>
            <a:r>
              <a:rPr lang="sv-SE" baseline="0" dirty="0"/>
              <a:t>Kom ihåg, för att det skall vara effektivt bör intensiteten minst vara måttlig.</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5</a:t>
            </a:fld>
            <a:endParaRPr lang="sv-SE"/>
          </a:p>
        </p:txBody>
      </p:sp>
    </p:spTree>
    <p:extLst>
      <p:ext uri="{BB962C8B-B14F-4D97-AF65-F5344CB8AC3E}">
        <p14:creationId xmlns:p14="http://schemas.microsoft.com/office/powerpoint/2010/main" val="47241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I denna studie mätta man objektivt med en aktivitetsmätare hur många dagar per vecka som personer med KOL uppnådde kriterierna för måttlig intensitet. Den horisontella axeln visar antalet dagar och den horisontella axeln andelen (%) av patienter som uppnådde kriterierna</a:t>
            </a:r>
          </a:p>
          <a:p>
            <a:pPr marL="228600" indent="-228600">
              <a:buAutoNum type="arabicPeriod"/>
            </a:pPr>
            <a:r>
              <a:rPr lang="sv-SE" baseline="0" dirty="0"/>
              <a:t>Till skillnad från när man frågade personer hur mycket dem rör sig så såg man här nästan motsatta resultat. Som illustrerat av den röda streckade linjen så va det endast var fjärde person med KOL uppnådde kriterierna. Tittar man på hur många som uppnådde kriterierna varje dag så var siffran endast 15%, dvs raka motsatsen från när man frågade individerna med KOL. </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6</a:t>
            </a:fld>
            <a:endParaRPr lang="sv-SE"/>
          </a:p>
        </p:txBody>
      </p:sp>
    </p:spTree>
    <p:extLst>
      <p:ext uri="{BB962C8B-B14F-4D97-AF65-F5344CB8AC3E}">
        <p14:creationId xmlns:p14="http://schemas.microsoft.com/office/powerpoint/2010/main" val="295020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Tidigare forskning har även visat att fysisk aktivitetsnivå är minskad vid KOL oberoende av grad av luftvägsobstruktion. </a:t>
            </a:r>
          </a:p>
          <a:p>
            <a:pPr marL="228600" indent="-228600">
              <a:buAutoNum type="arabicPeriod"/>
            </a:pPr>
            <a:r>
              <a:rPr lang="sv-SE" baseline="0" dirty="0"/>
              <a:t>Redan vid mild luftvägsobstruktion, dvs bland personer med ett FEV1 motsvarande minst 80% av förväntat värde är tid spenderat i moderat intensitet, halverad jämfört med personer utan KOL.</a:t>
            </a:r>
          </a:p>
          <a:p>
            <a:pPr marL="228600" indent="-228600">
              <a:buAutoNum type="arabicPeriod"/>
            </a:pPr>
            <a:r>
              <a:rPr lang="sv-SE" baseline="0" dirty="0"/>
              <a:t> Och kollar man utifrån KOL-stadium så såg man precis som i föregående studie såg man att endast ca 15% av KOL-populationen når rekommendationerna för fysisk aktivitet.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baseline="0" dirty="0"/>
              <a:t>BYT BILD</a:t>
            </a:r>
            <a:endParaRPr lang="sv-SE" dirty="0"/>
          </a:p>
          <a:p>
            <a:pPr marL="228600" indent="-228600">
              <a:buAutoNum type="arabicPeriod"/>
            </a:pPr>
            <a:endParaRPr lang="sv-SE" baseline="0"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7</a:t>
            </a:fld>
            <a:endParaRPr lang="sv-SE"/>
          </a:p>
        </p:txBody>
      </p:sp>
    </p:spTree>
    <p:extLst>
      <p:ext uri="{BB962C8B-B14F-4D97-AF65-F5344CB8AC3E}">
        <p14:creationId xmlns:p14="http://schemas.microsoft.com/office/powerpoint/2010/main" val="137033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Så på frågan, är fysisk aktivitetsnivå</a:t>
            </a:r>
            <a:r>
              <a:rPr lang="sv-SE" baseline="0" dirty="0"/>
              <a:t> påverkad bland personer med KOL är svaret tydligt. </a:t>
            </a: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8</a:t>
            </a:fld>
            <a:endParaRPr lang="sv-SE"/>
          </a:p>
        </p:txBody>
      </p:sp>
    </p:spTree>
    <p:extLst>
      <p:ext uri="{BB962C8B-B14F-4D97-AF65-F5344CB8AC3E}">
        <p14:creationId xmlns:p14="http://schemas.microsoft.com/office/powerpoint/2010/main" val="142521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Ett av de allra starkaste argumenten för vikten av fysisk aktivitet vid KOL illustreras i denna studie där man undersökte kopplingen mellan nivå av fysisk aktivitet och sannolikheten för överlevnad  under en period på 4.5 år. Det man fann var att ALLA personer med KOL som bedömdes vara fysiskt aktiva, dvs bland de som uppnådde kriterierna av minst moderat fysisk aktivitet, levde under hela uppföljningsperioden. Detta oberoende av sjukdomsgrad eller andra </a:t>
            </a:r>
            <a:r>
              <a:rPr lang="sv-SE" baseline="0" dirty="0" err="1"/>
              <a:t>komorbiditeter</a:t>
            </a:r>
            <a:r>
              <a:rPr lang="sv-SE" baseline="0" dirty="0"/>
              <a:t>. </a:t>
            </a:r>
          </a:p>
          <a:p>
            <a:pPr marL="228600" indent="-228600">
              <a:buAutoNum type="arabicPeriod"/>
            </a:pPr>
            <a:r>
              <a:rPr lang="sv-SE" baseline="0" dirty="0"/>
              <a:t>I jämförelse med personer som var lätt aktiva, men som inte var aktiva på en moderat intensitet, sannolikheten för överlevnad 9% lägre medan bland de som var väldigt inaktiva var sannolikheten för överlevnad minskad med över 30%. </a:t>
            </a:r>
          </a:p>
          <a:p>
            <a:pPr marL="228600" indent="-228600">
              <a:buAutoNum type="arabicPeriod"/>
            </a:pPr>
            <a:r>
              <a:rPr lang="sv-SE" baseline="0" dirty="0"/>
              <a:t>BYT BILD</a:t>
            </a:r>
          </a:p>
          <a:p>
            <a:pPr marL="228600" indent="-228600">
              <a:buAutoNum type="arabicPeriod"/>
            </a:pPr>
            <a:endParaRPr lang="sv-SE" baseline="0" dirty="0"/>
          </a:p>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10</a:t>
            </a:fld>
            <a:endParaRPr lang="sv-SE"/>
          </a:p>
        </p:txBody>
      </p:sp>
    </p:spTree>
    <p:extLst>
      <p:ext uri="{BB962C8B-B14F-4D97-AF65-F5344CB8AC3E}">
        <p14:creationId xmlns:p14="http://schemas.microsoft.com/office/powerpoint/2010/main" val="318873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baseline="0" dirty="0"/>
              <a:t>Faktum är att vid en direkt jämförelse av olika prediktiva variabler för överlevnad vid KOL, såsom lungfunktion, 6-minuters gångsträcka, livskvalitet, andfåddhet, BMI med flera, var mått på fysisk aktivitet den starkaste prediktiva faktorn för överlevnad vid sjukdomen. </a:t>
            </a:r>
            <a:r>
              <a:rPr lang="sv-SE" b="1" baseline="0" dirty="0"/>
              <a:t>Men nivå av fysisk aktivitet har inte bara betydelse för överlevnad vid KOL</a:t>
            </a:r>
            <a:r>
              <a:rPr lang="sv-SE" baseline="0" dirty="0"/>
              <a:t>. </a:t>
            </a:r>
          </a:p>
          <a:p>
            <a:pPr marL="228600" indent="-228600">
              <a:buAutoNum type="arabicPeriod"/>
            </a:pPr>
            <a:r>
              <a:rPr lang="sv-SE" baseline="0" dirty="0"/>
              <a:t>BYT BILD</a:t>
            </a:r>
          </a:p>
          <a:p>
            <a:pPr marL="228600" indent="-228600">
              <a:buAutoNum type="arabicPeriod"/>
            </a:pPr>
            <a:endParaRPr lang="sv-SE" baseline="0" dirty="0"/>
          </a:p>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fld id="{93483050-77FE-46BD-9968-0D48C75B1E24}" type="slidenum">
              <a:rPr lang="sv-SE" smtClean="0"/>
              <a:t>11</a:t>
            </a:fld>
            <a:endParaRPr lang="sv-SE"/>
          </a:p>
        </p:txBody>
      </p:sp>
    </p:spTree>
    <p:extLst>
      <p:ext uri="{BB962C8B-B14F-4D97-AF65-F5344CB8AC3E}">
        <p14:creationId xmlns:p14="http://schemas.microsoft.com/office/powerpoint/2010/main" val="639514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namn.namnsson@fysioterapeuterna.se"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Försida">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971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6" name="Rektangel 5"/>
          <p:cNvSpPr/>
          <p:nvPr userDrawn="1"/>
        </p:nvSpPr>
        <p:spPr>
          <a:xfrm>
            <a:off x="0" y="0"/>
            <a:ext cx="9144000" cy="6858000"/>
          </a:xfrm>
          <a:prstGeom prst="rect">
            <a:avLst/>
          </a:prstGeom>
          <a:solidFill>
            <a:srgbClr val="0090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0" name="Bildobjekt 9" descr="cirkel.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998" y="-1"/>
            <a:ext cx="8927470" cy="6858001"/>
          </a:xfrm>
          <a:prstGeom prst="rect">
            <a:avLst/>
          </a:prstGeom>
        </p:spPr>
      </p:pic>
      <p:sp>
        <p:nvSpPr>
          <p:cNvPr id="11" name="Platshållare för text 10"/>
          <p:cNvSpPr>
            <a:spLocks noGrp="1"/>
          </p:cNvSpPr>
          <p:nvPr>
            <p:ph type="body" sz="quarter" idx="11" hasCustomPrompt="1"/>
          </p:nvPr>
        </p:nvSpPr>
        <p:spPr>
          <a:xfrm>
            <a:off x="993600" y="2284358"/>
            <a:ext cx="7146000" cy="431800"/>
          </a:xfrm>
        </p:spPr>
        <p:txBody>
          <a:bodyPr wrap="none" lIns="0" tIns="0" rIns="0" bIns="0"/>
          <a:lstStyle>
            <a:lvl1pPr marL="0" indent="0" algn="ctr">
              <a:buNone/>
              <a:defRPr b="0">
                <a:solidFill>
                  <a:schemeClr val="bg1"/>
                </a:solidFill>
              </a:defRPr>
            </a:lvl1pPr>
            <a:lvl2pPr marL="292100" indent="0">
              <a:buNone/>
              <a:defRPr/>
            </a:lvl2pPr>
            <a:lvl3pPr marL="536575" indent="0">
              <a:buNone/>
              <a:defRPr/>
            </a:lvl3pPr>
            <a:lvl4pPr marL="717550" indent="0">
              <a:buNone/>
              <a:defRPr/>
            </a:lvl4pPr>
            <a:lvl5pPr marL="898525" indent="0">
              <a:buNone/>
              <a:defRPr/>
            </a:lvl5pPr>
          </a:lstStyle>
          <a:p>
            <a:pPr lvl="0"/>
            <a:r>
              <a:rPr lang="sv-SE" dirty="0"/>
              <a:t>Namn</a:t>
            </a:r>
          </a:p>
        </p:txBody>
      </p:sp>
      <p:sp>
        <p:nvSpPr>
          <p:cNvPr id="12" name="Platshållare för text 10"/>
          <p:cNvSpPr>
            <a:spLocks noGrp="1"/>
          </p:cNvSpPr>
          <p:nvPr>
            <p:ph type="body" sz="quarter" idx="12" hasCustomPrompt="1"/>
          </p:nvPr>
        </p:nvSpPr>
        <p:spPr>
          <a:xfrm>
            <a:off x="995249" y="2709168"/>
            <a:ext cx="7146000" cy="863848"/>
          </a:xfrm>
        </p:spPr>
        <p:txBody>
          <a:bodyPr wrap="none" lIns="0" tIns="0" rIns="0" bIns="0"/>
          <a:lstStyle>
            <a:lvl1pPr marL="0" indent="0" algn="ctr">
              <a:lnSpc>
                <a:spcPct val="100000"/>
              </a:lnSpc>
              <a:buNone/>
              <a:defRPr b="0">
                <a:solidFill>
                  <a:schemeClr val="bg1"/>
                </a:solidFill>
              </a:defRPr>
            </a:lvl1pPr>
            <a:lvl2pPr marL="292100" indent="0">
              <a:buNone/>
              <a:defRPr/>
            </a:lvl2pPr>
            <a:lvl3pPr marL="536575" indent="0">
              <a:buNone/>
              <a:defRPr/>
            </a:lvl3pPr>
            <a:lvl4pPr marL="717550" indent="0">
              <a:buNone/>
              <a:defRPr/>
            </a:lvl4pPr>
            <a:lvl5pPr marL="898525" indent="0">
              <a:buNone/>
              <a:defRPr/>
            </a:lvl5pPr>
          </a:lstStyle>
          <a:p>
            <a:pPr lvl="0"/>
            <a:r>
              <a:rPr lang="sv-SE" dirty="0"/>
              <a:t>Titel</a:t>
            </a:r>
          </a:p>
        </p:txBody>
      </p:sp>
      <p:sp>
        <p:nvSpPr>
          <p:cNvPr id="13" name="Platshållare för text 10"/>
          <p:cNvSpPr>
            <a:spLocks noGrp="1"/>
          </p:cNvSpPr>
          <p:nvPr>
            <p:ph type="body" sz="quarter" idx="13" hasCustomPrompt="1"/>
          </p:nvPr>
        </p:nvSpPr>
        <p:spPr>
          <a:xfrm>
            <a:off x="989989" y="3717328"/>
            <a:ext cx="7146000" cy="431800"/>
          </a:xfrm>
        </p:spPr>
        <p:txBody>
          <a:bodyPr wrap="none" lIns="0" tIns="0" rIns="0" bIns="0"/>
          <a:lstStyle>
            <a:lvl1pPr marL="0" indent="0" algn="ctr">
              <a:buNone/>
              <a:defRPr b="0" baseline="0">
                <a:solidFill>
                  <a:schemeClr val="bg1"/>
                </a:solidFill>
              </a:defRPr>
            </a:lvl1pPr>
            <a:lvl2pPr marL="292100" indent="0">
              <a:buNone/>
              <a:defRPr/>
            </a:lvl2pPr>
            <a:lvl3pPr marL="536575" indent="0">
              <a:buNone/>
              <a:defRPr/>
            </a:lvl3pPr>
            <a:lvl4pPr marL="717550" indent="0">
              <a:buNone/>
              <a:defRPr/>
            </a:lvl4pPr>
            <a:lvl5pPr marL="898525" indent="0">
              <a:buNone/>
              <a:defRPr/>
            </a:lvl5pPr>
          </a:lstStyle>
          <a:p>
            <a:pPr lvl="0"/>
            <a:r>
              <a:rPr lang="sv-SE" dirty="0">
                <a:hlinkClick r:id="rId3"/>
              </a:rPr>
              <a:t>namn.namnsson@fysioterapeuterna.se</a:t>
            </a:r>
            <a:endParaRPr lang="sv-SE" dirty="0"/>
          </a:p>
        </p:txBody>
      </p:sp>
      <p:sp>
        <p:nvSpPr>
          <p:cNvPr id="15" name="textruta 14"/>
          <p:cNvSpPr txBox="1"/>
          <p:nvPr userDrawn="1"/>
        </p:nvSpPr>
        <p:spPr>
          <a:xfrm>
            <a:off x="974305" y="4149128"/>
            <a:ext cx="7146000" cy="432000"/>
          </a:xfrm>
          <a:prstGeom prst="rect">
            <a:avLst/>
          </a:prstGeom>
          <a:noFill/>
        </p:spPr>
        <p:txBody>
          <a:bodyPr wrap="square" rtlCol="0">
            <a:spAutoFit/>
          </a:bodyPr>
          <a:lstStyle/>
          <a:p>
            <a:pPr algn="ctr"/>
            <a:r>
              <a:rPr lang="sv-SE" dirty="0">
                <a:solidFill>
                  <a:schemeClr val="bg1"/>
                </a:solidFill>
              </a:rPr>
              <a:t>www.fysioterapeuterna.se</a:t>
            </a:r>
          </a:p>
        </p:txBody>
      </p:sp>
      <p:sp>
        <p:nvSpPr>
          <p:cNvPr id="8" name="Platshållare för text 10"/>
          <p:cNvSpPr>
            <a:spLocks noGrp="1"/>
          </p:cNvSpPr>
          <p:nvPr>
            <p:ph type="body" sz="quarter" idx="14" hasCustomPrompt="1"/>
          </p:nvPr>
        </p:nvSpPr>
        <p:spPr>
          <a:xfrm>
            <a:off x="941513" y="4653384"/>
            <a:ext cx="7146000" cy="863848"/>
          </a:xfrm>
        </p:spPr>
        <p:txBody>
          <a:bodyPr wrap="none" lIns="0" tIns="0" rIns="0" bIns="0"/>
          <a:lstStyle>
            <a:lvl1pPr marL="0" indent="0" algn="ctr">
              <a:lnSpc>
                <a:spcPct val="100000"/>
              </a:lnSpc>
              <a:buNone/>
              <a:defRPr b="0" baseline="0">
                <a:solidFill>
                  <a:schemeClr val="bg1"/>
                </a:solidFill>
              </a:defRPr>
            </a:lvl1pPr>
            <a:lvl2pPr marL="292100" indent="0">
              <a:buNone/>
              <a:defRPr/>
            </a:lvl2pPr>
            <a:lvl3pPr marL="536575" indent="0">
              <a:buNone/>
              <a:defRPr/>
            </a:lvl3pPr>
            <a:lvl4pPr marL="717550" indent="0">
              <a:buNone/>
              <a:defRPr/>
            </a:lvl4pPr>
            <a:lvl5pPr marL="898525" indent="0">
              <a:buNone/>
              <a:defRPr/>
            </a:lvl5pPr>
          </a:lstStyle>
          <a:p>
            <a:pPr lvl="0"/>
            <a:r>
              <a:rPr lang="sv-SE" dirty="0" err="1"/>
              <a:t>Additativ</a:t>
            </a:r>
            <a:r>
              <a:rPr lang="sv-SE" dirty="0"/>
              <a:t> adress, </a:t>
            </a:r>
            <a:r>
              <a:rPr lang="sv-SE" dirty="0" err="1"/>
              <a:t>twitter</a:t>
            </a:r>
            <a:r>
              <a:rPr lang="sv-SE" dirty="0"/>
              <a:t>, blogg </a:t>
            </a:r>
            <a:r>
              <a:rPr lang="sv-SE" dirty="0" err="1"/>
              <a:t>etc</a:t>
            </a:r>
            <a:endParaRPr lang="sv-SE" dirty="0"/>
          </a:p>
        </p:txBody>
      </p:sp>
    </p:spTree>
    <p:extLst>
      <p:ext uri="{BB962C8B-B14F-4D97-AF65-F5344CB8AC3E}">
        <p14:creationId xmlns:p14="http://schemas.microsoft.com/office/powerpoint/2010/main" val="383971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ktangel 14"/>
          <p:cNvSpPr/>
          <p:nvPr userDrawn="1"/>
        </p:nvSpPr>
        <p:spPr>
          <a:xfrm>
            <a:off x="188106" y="182880"/>
            <a:ext cx="8773015" cy="6484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6" y="5322790"/>
            <a:ext cx="2142308" cy="674695"/>
          </a:xfrm>
          <a:prstGeom prst="rect">
            <a:avLst/>
          </a:prstGeom>
        </p:spPr>
      </p:pic>
      <p:sp>
        <p:nvSpPr>
          <p:cNvPr id="6" name="Title 1"/>
          <p:cNvSpPr>
            <a:spLocks noGrp="1"/>
          </p:cNvSpPr>
          <p:nvPr>
            <p:ph type="ctrTitle"/>
          </p:nvPr>
        </p:nvSpPr>
        <p:spPr>
          <a:xfrm>
            <a:off x="1962000" y="1484314"/>
            <a:ext cx="5220000" cy="1561945"/>
          </a:xfrm>
        </p:spPr>
        <p:txBody>
          <a:bodyPr anchor="b">
            <a:normAutofit/>
          </a:bodyPr>
          <a:lstStyle>
            <a:lvl1pPr algn="ctr">
              <a:lnSpc>
                <a:spcPct val="100000"/>
              </a:lnSpc>
              <a:defRPr sz="2100">
                <a:solidFill>
                  <a:schemeClr val="bg1"/>
                </a:solidFill>
              </a:defRPr>
            </a:lvl1pPr>
          </a:lstStyle>
          <a:p>
            <a:r>
              <a:rPr lang="sv-SE"/>
              <a:t>Klicka här för att ändra format</a:t>
            </a:r>
            <a:endParaRPr lang="en-US" dirty="0"/>
          </a:p>
        </p:txBody>
      </p:sp>
      <p:sp>
        <p:nvSpPr>
          <p:cNvPr id="7"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08608217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219" y="1818658"/>
            <a:ext cx="6653560" cy="38896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a:solidFill>
                <a:prstClr val="black"/>
              </a:solidFill>
            </a:endParaRPr>
          </a:p>
        </p:txBody>
      </p:sp>
      <p:sp>
        <p:nvSpPr>
          <p:cNvPr id="5" name="Footer Placeholder 4"/>
          <p:cNvSpPr>
            <a:spLocks noGrp="1"/>
          </p:cNvSpPr>
          <p:nvPr>
            <p:ph type="ftr" sz="quarter" idx="11"/>
          </p:nvPr>
        </p:nvSpPr>
        <p:spPr/>
        <p:txBody>
          <a:bodyPr/>
          <a:lstStyle/>
          <a:p>
            <a:endParaRPr lang="sv-SE">
              <a:solidFill>
                <a:prstClr val="black"/>
              </a:solidFill>
            </a:endParaRPr>
          </a:p>
        </p:txBody>
      </p:sp>
      <p:sp>
        <p:nvSpPr>
          <p:cNvPr id="6" name="Slide Number Placeholder 5"/>
          <p:cNvSpPr>
            <a:spLocks noGrp="1"/>
          </p:cNvSpPr>
          <p:nvPr>
            <p:ph type="sldNum" sz="quarter" idx="12"/>
          </p:nvPr>
        </p:nvSpPr>
        <p:spPr/>
        <p:txBody>
          <a:bodyPr/>
          <a:lstStyle/>
          <a:p>
            <a:fld id="{D3ED0E79-C485-4358-AA6A-241A5ED8242A}" type="slidenum">
              <a:rPr lang="sv-SE" smtClean="0">
                <a:solidFill>
                  <a:prstClr val="black"/>
                </a:solidFill>
              </a:rPr>
              <a:pPr/>
              <a:t>‹#›</a:t>
            </a:fld>
            <a:endParaRPr lang="sv-SE">
              <a:solidFill>
                <a:prstClr val="black"/>
              </a:solidFill>
            </a:endParaRPr>
          </a:p>
        </p:txBody>
      </p:sp>
      <p:sp>
        <p:nvSpPr>
          <p:cNvPr id="7" name="textruta 6"/>
          <p:cNvSpPr txBox="1"/>
          <p:nvPr userDrawn="1"/>
        </p:nvSpPr>
        <p:spPr>
          <a:xfrm>
            <a:off x="-525538" y="773761"/>
            <a:ext cx="184731" cy="300082"/>
          </a:xfrm>
          <a:prstGeom prst="rect">
            <a:avLst/>
          </a:prstGeom>
          <a:noFill/>
        </p:spPr>
        <p:txBody>
          <a:bodyPr wrap="none" rtlCol="0">
            <a:spAutoFit/>
          </a:bodyPr>
          <a:lstStyle/>
          <a:p>
            <a:endParaRPr lang="sv-SE" sz="1350" dirty="0">
              <a:solidFill>
                <a:prstClr val="black"/>
              </a:solidFill>
            </a:endParaRPr>
          </a:p>
        </p:txBody>
      </p:sp>
      <p:sp>
        <p:nvSpPr>
          <p:cNvPr id="8" name="Title Placeholder 1"/>
          <p:cNvSpPr>
            <a:spLocks noGrp="1"/>
          </p:cNvSpPr>
          <p:nvPr>
            <p:ph type="title"/>
          </p:nvPr>
        </p:nvSpPr>
        <p:spPr>
          <a:xfrm>
            <a:off x="1245221" y="464755"/>
            <a:ext cx="6647364" cy="1080468"/>
          </a:xfrm>
          <a:prstGeom prst="rect">
            <a:avLst/>
          </a:prstGeom>
        </p:spPr>
        <p:txBody>
          <a:bodyPr vert="horz" lIns="0" tIns="0" rIns="0" bIns="0" rtlCol="0" anchor="ctr">
            <a:normAutofit/>
          </a:bodyPr>
          <a:lstStyle/>
          <a:p>
            <a:r>
              <a:rPr lang="sv-SE"/>
              <a:t>Klicka här för att ändra format</a:t>
            </a:r>
            <a:endParaRPr lang="en-US" dirty="0"/>
          </a:p>
        </p:txBody>
      </p:sp>
    </p:spTree>
    <p:extLst>
      <p:ext uri="{BB962C8B-B14F-4D97-AF65-F5344CB8AC3E}">
        <p14:creationId xmlns:p14="http://schemas.microsoft.com/office/powerpoint/2010/main" val="1920295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222" y="1842294"/>
            <a:ext cx="3148689" cy="38869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a:solidFill>
                <a:prstClr val="black"/>
              </a:solidFill>
            </a:endParaRPr>
          </a:p>
        </p:txBody>
      </p:sp>
      <p:sp>
        <p:nvSpPr>
          <p:cNvPr id="5" name="Footer Placeholder 4"/>
          <p:cNvSpPr>
            <a:spLocks noGrp="1"/>
          </p:cNvSpPr>
          <p:nvPr>
            <p:ph type="ftr" sz="quarter" idx="11"/>
          </p:nvPr>
        </p:nvSpPr>
        <p:spPr/>
        <p:txBody>
          <a:bodyPr/>
          <a:lstStyle/>
          <a:p>
            <a:endParaRPr lang="sv-SE">
              <a:solidFill>
                <a:prstClr val="black"/>
              </a:solidFill>
            </a:endParaRPr>
          </a:p>
        </p:txBody>
      </p:sp>
      <p:sp>
        <p:nvSpPr>
          <p:cNvPr id="6" name="Slide Number Placeholder 5"/>
          <p:cNvSpPr>
            <a:spLocks noGrp="1"/>
          </p:cNvSpPr>
          <p:nvPr>
            <p:ph type="sldNum" sz="quarter" idx="12"/>
          </p:nvPr>
        </p:nvSpPr>
        <p:spPr/>
        <p:txBody>
          <a:bodyPr/>
          <a:lstStyle/>
          <a:p>
            <a:fld id="{D3ED0E79-C485-4358-AA6A-241A5ED8242A}" type="slidenum">
              <a:rPr lang="sv-SE" smtClean="0">
                <a:solidFill>
                  <a:prstClr val="black"/>
                </a:solidFill>
              </a:rPr>
              <a:pPr/>
              <a:t>‹#›</a:t>
            </a:fld>
            <a:endParaRPr lang="sv-SE">
              <a:solidFill>
                <a:prstClr val="black"/>
              </a:solidFill>
            </a:endParaRPr>
          </a:p>
        </p:txBody>
      </p:sp>
      <p:sp>
        <p:nvSpPr>
          <p:cNvPr id="8" name="Content Placeholder 2"/>
          <p:cNvSpPr>
            <a:spLocks noGrp="1"/>
          </p:cNvSpPr>
          <p:nvPr>
            <p:ph idx="13"/>
          </p:nvPr>
        </p:nvSpPr>
        <p:spPr>
          <a:xfrm>
            <a:off x="4744865" y="1842294"/>
            <a:ext cx="3147720" cy="38869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0" name="Title Placeholder 1"/>
          <p:cNvSpPr>
            <a:spLocks noGrp="1"/>
          </p:cNvSpPr>
          <p:nvPr>
            <p:ph type="title"/>
          </p:nvPr>
        </p:nvSpPr>
        <p:spPr>
          <a:xfrm>
            <a:off x="1245221" y="464755"/>
            <a:ext cx="6647364" cy="1080468"/>
          </a:xfrm>
          <a:prstGeom prst="rect">
            <a:avLst/>
          </a:prstGeom>
        </p:spPr>
        <p:txBody>
          <a:bodyPr vert="horz" lIns="0" tIns="0" rIns="0" bIns="0" rtlCol="0" anchor="ctr">
            <a:normAutofit/>
          </a:bodyPr>
          <a:lstStyle/>
          <a:p>
            <a:r>
              <a:rPr lang="sv-SE"/>
              <a:t>Klicka här för att ändra format</a:t>
            </a:r>
            <a:endParaRPr lang="en-US" dirty="0"/>
          </a:p>
        </p:txBody>
      </p:sp>
    </p:spTree>
    <p:extLst>
      <p:ext uri="{BB962C8B-B14F-4D97-AF65-F5344CB8AC3E}">
        <p14:creationId xmlns:p14="http://schemas.microsoft.com/office/powerpoint/2010/main" val="60105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a:solidFill>
                <a:prstClr val="black"/>
              </a:solidFill>
            </a:endParaRPr>
          </a:p>
        </p:txBody>
      </p:sp>
      <p:sp>
        <p:nvSpPr>
          <p:cNvPr id="4" name="Footer Placeholder 3"/>
          <p:cNvSpPr>
            <a:spLocks noGrp="1"/>
          </p:cNvSpPr>
          <p:nvPr>
            <p:ph type="ftr" sz="quarter" idx="11"/>
          </p:nvPr>
        </p:nvSpPr>
        <p:spPr/>
        <p:txBody>
          <a:bodyPr/>
          <a:lstStyle/>
          <a:p>
            <a:endParaRPr lang="sv-SE">
              <a:solidFill>
                <a:prstClr val="black"/>
              </a:solidFill>
            </a:endParaRPr>
          </a:p>
        </p:txBody>
      </p:sp>
      <p:sp>
        <p:nvSpPr>
          <p:cNvPr id="5" name="Slide Number Placeholder 4"/>
          <p:cNvSpPr>
            <a:spLocks noGrp="1"/>
          </p:cNvSpPr>
          <p:nvPr>
            <p:ph type="sldNum" sz="quarter" idx="12"/>
          </p:nvPr>
        </p:nvSpPr>
        <p:spPr/>
        <p:txBody>
          <a:bodyPr/>
          <a:lstStyle/>
          <a:p>
            <a:fld id="{D3ED0E79-C485-4358-AA6A-241A5ED8242A}" type="slidenum">
              <a:rPr lang="sv-SE" smtClean="0">
                <a:solidFill>
                  <a:prstClr val="black"/>
                </a:solidFill>
              </a:rPr>
              <a:pPr/>
              <a:t>‹#›</a:t>
            </a:fld>
            <a:endParaRPr lang="sv-SE">
              <a:solidFill>
                <a:prstClr val="black"/>
              </a:solidFill>
            </a:endParaRPr>
          </a:p>
        </p:txBody>
      </p:sp>
      <p:sp>
        <p:nvSpPr>
          <p:cNvPr id="7" name="Title Placeholder 1"/>
          <p:cNvSpPr>
            <a:spLocks noGrp="1"/>
          </p:cNvSpPr>
          <p:nvPr>
            <p:ph type="title"/>
          </p:nvPr>
        </p:nvSpPr>
        <p:spPr>
          <a:xfrm>
            <a:off x="1245221" y="464755"/>
            <a:ext cx="6647364" cy="1080468"/>
          </a:xfrm>
          <a:prstGeom prst="rect">
            <a:avLst/>
          </a:prstGeom>
        </p:spPr>
        <p:txBody>
          <a:bodyPr vert="horz" lIns="0" tIns="0" rIns="0" bIns="0" rtlCol="0" anchor="ctr">
            <a:normAutofit/>
          </a:bodyPr>
          <a:lstStyle/>
          <a:p>
            <a:r>
              <a:rPr lang="sv-SE"/>
              <a:t>Klicka här för att ändra format</a:t>
            </a:r>
            <a:endParaRPr lang="en-US" dirty="0"/>
          </a:p>
        </p:txBody>
      </p:sp>
    </p:spTree>
    <p:extLst>
      <p:ext uri="{BB962C8B-B14F-4D97-AF65-F5344CB8AC3E}">
        <p14:creationId xmlns:p14="http://schemas.microsoft.com/office/powerpoint/2010/main" val="320955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a:solidFill>
                <a:prstClr val="black"/>
              </a:solidFill>
            </a:endParaRPr>
          </a:p>
        </p:txBody>
      </p:sp>
      <p:sp>
        <p:nvSpPr>
          <p:cNvPr id="3" name="Footer Placeholder 2"/>
          <p:cNvSpPr>
            <a:spLocks noGrp="1"/>
          </p:cNvSpPr>
          <p:nvPr>
            <p:ph type="ftr" sz="quarter" idx="11"/>
          </p:nvPr>
        </p:nvSpPr>
        <p:spPr/>
        <p:txBody>
          <a:bodyPr/>
          <a:lstStyle/>
          <a:p>
            <a:endParaRPr lang="sv-SE">
              <a:solidFill>
                <a:prstClr val="black"/>
              </a:solidFill>
            </a:endParaRPr>
          </a:p>
        </p:txBody>
      </p:sp>
      <p:sp>
        <p:nvSpPr>
          <p:cNvPr id="4" name="Slide Number Placeholder 3"/>
          <p:cNvSpPr>
            <a:spLocks noGrp="1"/>
          </p:cNvSpPr>
          <p:nvPr>
            <p:ph type="sldNum" sz="quarter" idx="12"/>
          </p:nvPr>
        </p:nvSpPr>
        <p:spPr/>
        <p:txBody>
          <a:bodyPr/>
          <a:lstStyle/>
          <a:p>
            <a:fld id="{D3ED0E79-C485-4358-AA6A-241A5ED8242A}"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86150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Avsnitt">
    <p:spTree>
      <p:nvGrpSpPr>
        <p:cNvPr id="1" name=""/>
        <p:cNvGrpSpPr/>
        <p:nvPr/>
      </p:nvGrpSpPr>
      <p:grpSpPr>
        <a:xfrm>
          <a:off x="0" y="0"/>
          <a:ext cx="0" cy="0"/>
          <a:chOff x="0" y="0"/>
          <a:chExt cx="0" cy="0"/>
        </a:xfrm>
      </p:grpSpPr>
      <p:sp>
        <p:nvSpPr>
          <p:cNvPr id="2"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3"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152144651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Svart">
    <p:spTree>
      <p:nvGrpSpPr>
        <p:cNvPr id="1" name=""/>
        <p:cNvGrpSpPr/>
        <p:nvPr/>
      </p:nvGrpSpPr>
      <p:grpSpPr>
        <a:xfrm>
          <a:off x="0" y="0"/>
          <a:ext cx="0" cy="0"/>
          <a:chOff x="0" y="0"/>
          <a:chExt cx="0" cy="0"/>
        </a:xfrm>
      </p:grpSpPr>
      <p:sp>
        <p:nvSpPr>
          <p:cNvPr id="15" name="Rektangel 14"/>
          <p:cNvSpPr/>
          <p:nvPr userDrawn="1"/>
        </p:nvSpPr>
        <p:spPr>
          <a:xfrm>
            <a:off x="188106" y="182880"/>
            <a:ext cx="8773015" cy="6484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6" y="5322790"/>
            <a:ext cx="2142308" cy="674695"/>
          </a:xfrm>
          <a:prstGeom prst="rect">
            <a:avLst/>
          </a:prstGeom>
        </p:spPr>
      </p:pic>
      <p:sp>
        <p:nvSpPr>
          <p:cNvPr id="6" name="Title 1"/>
          <p:cNvSpPr>
            <a:spLocks noGrp="1"/>
          </p:cNvSpPr>
          <p:nvPr>
            <p:ph type="ctrTitle"/>
          </p:nvPr>
        </p:nvSpPr>
        <p:spPr>
          <a:xfrm>
            <a:off x="1962000" y="1484314"/>
            <a:ext cx="5220000" cy="1561945"/>
          </a:xfrm>
        </p:spPr>
        <p:txBody>
          <a:bodyPr anchor="b">
            <a:normAutofit/>
          </a:bodyPr>
          <a:lstStyle>
            <a:lvl1pPr algn="ctr">
              <a:defRPr sz="2100">
                <a:solidFill>
                  <a:schemeClr val="bg1"/>
                </a:solidFill>
              </a:defRPr>
            </a:lvl1pPr>
          </a:lstStyle>
          <a:p>
            <a:r>
              <a:rPr lang="sv-SE"/>
              <a:t>Klicka här för att ändra format</a:t>
            </a:r>
            <a:endParaRPr lang="en-US" dirty="0"/>
          </a:p>
        </p:txBody>
      </p:sp>
      <p:sp>
        <p:nvSpPr>
          <p:cNvPr id="7"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104325052"/>
      </p:ext>
    </p:extLst>
  </p:cSld>
  <p:clrMapOvr>
    <a:masterClrMapping/>
  </p:clrMapOvr>
  <p:extLst>
    <p:ext uri="{DCECCB84-F9BA-43D5-87BE-67443E8EF086}">
      <p15:sldGuideLst xmlns:p15="http://schemas.microsoft.com/office/powerpoint/2012/main">
        <p15:guide id="1"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Rosa">
    <p:spTree>
      <p:nvGrpSpPr>
        <p:cNvPr id="1" name=""/>
        <p:cNvGrpSpPr/>
        <p:nvPr/>
      </p:nvGrpSpPr>
      <p:grpSpPr>
        <a:xfrm>
          <a:off x="0" y="0"/>
          <a:ext cx="0" cy="0"/>
          <a:chOff x="0" y="0"/>
          <a:chExt cx="0" cy="0"/>
        </a:xfrm>
      </p:grpSpPr>
      <p:sp>
        <p:nvSpPr>
          <p:cNvPr id="11" name="Rektangel 10"/>
          <p:cNvSpPr/>
          <p:nvPr userDrawn="1"/>
        </p:nvSpPr>
        <p:spPr>
          <a:xfrm>
            <a:off x="188106" y="182880"/>
            <a:ext cx="8773015" cy="6484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9" y="5322790"/>
            <a:ext cx="2142307" cy="674695"/>
          </a:xfrm>
          <a:prstGeom prst="rect">
            <a:avLst/>
          </a:prstGeom>
        </p:spPr>
      </p:pic>
      <p:sp>
        <p:nvSpPr>
          <p:cNvPr id="7"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8"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42038148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Grön">
    <p:spTree>
      <p:nvGrpSpPr>
        <p:cNvPr id="1" name=""/>
        <p:cNvGrpSpPr/>
        <p:nvPr/>
      </p:nvGrpSpPr>
      <p:grpSpPr>
        <a:xfrm>
          <a:off x="0" y="0"/>
          <a:ext cx="0" cy="0"/>
          <a:chOff x="0" y="0"/>
          <a:chExt cx="0" cy="0"/>
        </a:xfrm>
      </p:grpSpPr>
      <p:sp>
        <p:nvSpPr>
          <p:cNvPr id="11" name="Rektangel 10"/>
          <p:cNvSpPr/>
          <p:nvPr userDrawn="1"/>
        </p:nvSpPr>
        <p:spPr>
          <a:xfrm>
            <a:off x="188106" y="182880"/>
            <a:ext cx="8773015" cy="64844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9" y="5322790"/>
            <a:ext cx="2142307" cy="674695"/>
          </a:xfrm>
          <a:prstGeom prst="rect">
            <a:avLst/>
          </a:prstGeom>
        </p:spPr>
      </p:pic>
      <p:sp>
        <p:nvSpPr>
          <p:cNvPr id="9"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10"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4585881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364646"/>
            <a:ext cx="7772400" cy="1327676"/>
          </a:xfrm>
        </p:spPr>
        <p:txBody>
          <a:bodyPr>
            <a:normAutofit/>
          </a:bodyPr>
          <a:lstStyle>
            <a:lvl1pPr algn="ctr">
              <a:defRPr sz="3600"/>
            </a:lvl1pPr>
          </a:lstStyle>
          <a:p>
            <a:r>
              <a:rPr lang="sv-SE"/>
              <a:t>Klicka här för att ändra format</a:t>
            </a:r>
            <a:endParaRPr lang="sv-SE" dirty="0"/>
          </a:p>
        </p:txBody>
      </p:sp>
      <p:sp>
        <p:nvSpPr>
          <p:cNvPr id="3" name="Underrubrik 2"/>
          <p:cNvSpPr>
            <a:spLocks noGrp="1"/>
          </p:cNvSpPr>
          <p:nvPr>
            <p:ph type="subTitle" idx="1" hasCustomPrompt="1"/>
          </p:nvPr>
        </p:nvSpPr>
        <p:spPr>
          <a:xfrm>
            <a:off x="1363717" y="4012948"/>
            <a:ext cx="6408000" cy="792087"/>
          </a:xfrm>
        </p:spPr>
        <p:txBody>
          <a:bodyPr/>
          <a:lstStyle>
            <a:lvl1pPr marL="0" indent="0" algn="ctr">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Ort och datum</a:t>
            </a:r>
          </a:p>
        </p:txBody>
      </p:sp>
      <p:pic>
        <p:nvPicPr>
          <p:cNvPr id="7" name="Bildobjekt 6" descr="Fysioterapeuterna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1325" y="952500"/>
            <a:ext cx="1779692" cy="1440000"/>
          </a:xfrm>
          <a:prstGeom prst="rect">
            <a:avLst/>
          </a:prstGeom>
        </p:spPr>
      </p:pic>
      <p:sp>
        <p:nvSpPr>
          <p:cNvPr id="9" name="Platshållare för text 8"/>
          <p:cNvSpPr>
            <a:spLocks noGrp="1"/>
          </p:cNvSpPr>
          <p:nvPr>
            <p:ph type="body" sz="quarter" idx="10" hasCustomPrompt="1"/>
          </p:nvPr>
        </p:nvSpPr>
        <p:spPr>
          <a:xfrm>
            <a:off x="1364233" y="4837331"/>
            <a:ext cx="6408712" cy="936625"/>
          </a:xfrm>
        </p:spPr>
        <p:txBody>
          <a:bodyPr/>
          <a:lstStyle>
            <a:lvl1pPr marL="0" indent="0" algn="ctr">
              <a:spcBef>
                <a:spcPts val="0"/>
              </a:spcBef>
              <a:buNone/>
              <a:defRPr/>
            </a:lvl1pPr>
            <a:lvl2pPr marL="292100" indent="0">
              <a:buNone/>
              <a:defRPr/>
            </a:lvl2pPr>
            <a:lvl3pPr marL="536575" indent="0">
              <a:buNone/>
              <a:defRPr/>
            </a:lvl3pPr>
            <a:lvl4pPr marL="717550" indent="0">
              <a:buNone/>
              <a:defRPr/>
            </a:lvl4pPr>
            <a:lvl5pPr marL="898525" indent="0">
              <a:buNone/>
              <a:defRPr/>
            </a:lvl5pPr>
          </a:lstStyle>
          <a:p>
            <a:pPr lvl="0"/>
            <a:r>
              <a:rPr lang="sv-SE" dirty="0"/>
              <a:t>Namn</a:t>
            </a:r>
          </a:p>
          <a:p>
            <a:pPr lvl="0"/>
            <a:r>
              <a:rPr lang="sv-SE" dirty="0"/>
              <a:t>Titel</a:t>
            </a:r>
          </a:p>
        </p:txBody>
      </p:sp>
    </p:spTree>
    <p:extLst>
      <p:ext uri="{BB962C8B-B14F-4D97-AF65-F5344CB8AC3E}">
        <p14:creationId xmlns:p14="http://schemas.microsoft.com/office/powerpoint/2010/main" val="959370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Beige">
    <p:spTree>
      <p:nvGrpSpPr>
        <p:cNvPr id="1" name=""/>
        <p:cNvGrpSpPr/>
        <p:nvPr/>
      </p:nvGrpSpPr>
      <p:grpSpPr>
        <a:xfrm>
          <a:off x="0" y="0"/>
          <a:ext cx="0" cy="0"/>
          <a:chOff x="0" y="0"/>
          <a:chExt cx="0" cy="0"/>
        </a:xfrm>
      </p:grpSpPr>
      <p:sp>
        <p:nvSpPr>
          <p:cNvPr id="11" name="Rektangel 10"/>
          <p:cNvSpPr/>
          <p:nvPr userDrawn="1"/>
        </p:nvSpPr>
        <p:spPr>
          <a:xfrm>
            <a:off x="188106" y="182880"/>
            <a:ext cx="8773015" cy="64844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673" y="5322790"/>
            <a:ext cx="2142307" cy="674695"/>
          </a:xfrm>
          <a:prstGeom prst="rect">
            <a:avLst/>
          </a:prstGeom>
        </p:spPr>
      </p:pic>
      <p:sp>
        <p:nvSpPr>
          <p:cNvPr id="7"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8"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156566304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Grå">
    <p:spTree>
      <p:nvGrpSpPr>
        <p:cNvPr id="1" name=""/>
        <p:cNvGrpSpPr/>
        <p:nvPr/>
      </p:nvGrpSpPr>
      <p:grpSpPr>
        <a:xfrm>
          <a:off x="0" y="0"/>
          <a:ext cx="0" cy="0"/>
          <a:chOff x="0" y="0"/>
          <a:chExt cx="0" cy="0"/>
        </a:xfrm>
      </p:grpSpPr>
      <p:sp>
        <p:nvSpPr>
          <p:cNvPr id="11" name="Rektangel 10"/>
          <p:cNvSpPr/>
          <p:nvPr userDrawn="1"/>
        </p:nvSpPr>
        <p:spPr>
          <a:xfrm>
            <a:off x="188106" y="182880"/>
            <a:ext cx="8773015" cy="6484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9" y="5322790"/>
            <a:ext cx="2142307" cy="674695"/>
          </a:xfrm>
          <a:prstGeom prst="rect">
            <a:avLst/>
          </a:prstGeom>
        </p:spPr>
      </p:pic>
      <p:sp>
        <p:nvSpPr>
          <p:cNvPr id="7"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8"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174997745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artsida Bildbakgrund">
    <p:spTree>
      <p:nvGrpSpPr>
        <p:cNvPr id="1" name=""/>
        <p:cNvGrpSpPr/>
        <p:nvPr/>
      </p:nvGrpSpPr>
      <p:grpSpPr>
        <a:xfrm>
          <a:off x="0" y="0"/>
          <a:ext cx="0" cy="0"/>
          <a:chOff x="0" y="0"/>
          <a:chExt cx="0" cy="0"/>
        </a:xfrm>
      </p:grpSpPr>
      <p:sp>
        <p:nvSpPr>
          <p:cNvPr id="8" name="Rektangel 7"/>
          <p:cNvSpPr/>
          <p:nvPr userDrawn="1"/>
        </p:nvSpPr>
        <p:spPr>
          <a:xfrm>
            <a:off x="188106" y="182880"/>
            <a:ext cx="8773015" cy="5430373"/>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849" y="5882422"/>
            <a:ext cx="2142307" cy="674695"/>
          </a:xfrm>
          <a:prstGeom prst="rect">
            <a:avLst/>
          </a:prstGeom>
        </p:spPr>
      </p:pic>
      <p:sp>
        <p:nvSpPr>
          <p:cNvPr id="7" name="Title 1"/>
          <p:cNvSpPr>
            <a:spLocks noGrp="1"/>
          </p:cNvSpPr>
          <p:nvPr>
            <p:ph type="ctrTitle" hasCustomPrompt="1"/>
          </p:nvPr>
        </p:nvSpPr>
        <p:spPr>
          <a:xfrm>
            <a:off x="1962000" y="1484314"/>
            <a:ext cx="5220000" cy="1561945"/>
          </a:xfrm>
        </p:spPr>
        <p:txBody>
          <a:bodyPr anchor="b">
            <a:normAutofit/>
          </a:bodyPr>
          <a:lstStyle>
            <a:lvl1pPr algn="ctr">
              <a:defRPr sz="2100">
                <a:solidFill>
                  <a:schemeClr val="bg1"/>
                </a:solidFill>
              </a:defRPr>
            </a:lvl1pPr>
          </a:lstStyle>
          <a:p>
            <a:r>
              <a:rPr lang="sv-SE" dirty="0"/>
              <a:t>Lägg till en rubrik</a:t>
            </a:r>
            <a:endParaRPr lang="en-US" dirty="0"/>
          </a:p>
        </p:txBody>
      </p:sp>
      <p:sp>
        <p:nvSpPr>
          <p:cNvPr id="10" name="Subtitle 2"/>
          <p:cNvSpPr>
            <a:spLocks noGrp="1"/>
          </p:cNvSpPr>
          <p:nvPr>
            <p:ph type="subTitle" idx="1" hasCustomPrompt="1"/>
          </p:nvPr>
        </p:nvSpPr>
        <p:spPr>
          <a:xfrm>
            <a:off x="1962000" y="3284539"/>
            <a:ext cx="5220000" cy="1083680"/>
          </a:xfrm>
        </p:spPr>
        <p:txBody>
          <a:bodyPr>
            <a:normAutofit/>
          </a:bodyPr>
          <a:lstStyle>
            <a:lvl1pPr marL="0" indent="0" algn="ctr">
              <a:lnSpc>
                <a:spcPct val="100000"/>
              </a:lnSpc>
              <a:buNone/>
              <a:defRPr sz="1350" b="1"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för att lägga till underrubrik, tänk dock på att inte använda denna layout som slutsida</a:t>
            </a:r>
            <a:endParaRPr lang="en-US" dirty="0"/>
          </a:p>
        </p:txBody>
      </p:sp>
    </p:spTree>
    <p:extLst>
      <p:ext uri="{BB962C8B-B14F-4D97-AF65-F5344CB8AC3E}">
        <p14:creationId xmlns:p14="http://schemas.microsoft.com/office/powerpoint/2010/main" val="94658715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nitt - Svart">
    <p:spTree>
      <p:nvGrpSpPr>
        <p:cNvPr id="1" name=""/>
        <p:cNvGrpSpPr/>
        <p:nvPr/>
      </p:nvGrpSpPr>
      <p:grpSpPr>
        <a:xfrm>
          <a:off x="0" y="0"/>
          <a:ext cx="0" cy="0"/>
          <a:chOff x="0" y="0"/>
          <a:chExt cx="0" cy="0"/>
        </a:xfrm>
      </p:grpSpPr>
      <p:sp>
        <p:nvSpPr>
          <p:cNvPr id="11" name="Rektangel 10"/>
          <p:cNvSpPr/>
          <p:nvPr userDrawn="1"/>
        </p:nvSpPr>
        <p:spPr>
          <a:xfrm>
            <a:off x="287340" y="307050"/>
            <a:ext cx="8569325" cy="5412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4"/>
            <a:ext cx="5220000" cy="1561945"/>
          </a:xfrm>
        </p:spPr>
        <p:txBody>
          <a:bodyPr anchor="b">
            <a:normAutofit/>
          </a:bodyPr>
          <a:lstStyle>
            <a:lvl1pPr algn="ctr">
              <a:defRPr sz="2100">
                <a:solidFill>
                  <a:schemeClr val="bg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472698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 - Blå">
    <p:spTree>
      <p:nvGrpSpPr>
        <p:cNvPr id="1" name=""/>
        <p:cNvGrpSpPr/>
        <p:nvPr/>
      </p:nvGrpSpPr>
      <p:grpSpPr>
        <a:xfrm>
          <a:off x="0" y="0"/>
          <a:ext cx="0" cy="0"/>
          <a:chOff x="0" y="0"/>
          <a:chExt cx="0" cy="0"/>
        </a:xfrm>
      </p:grpSpPr>
      <p:sp>
        <p:nvSpPr>
          <p:cNvPr id="11" name="Rektangel 10"/>
          <p:cNvSpPr/>
          <p:nvPr userDrawn="1"/>
        </p:nvSpPr>
        <p:spPr>
          <a:xfrm>
            <a:off x="287340" y="313664"/>
            <a:ext cx="8569325" cy="5439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4"/>
            <a:ext cx="5220000" cy="1561945"/>
          </a:xfrm>
        </p:spPr>
        <p:txBody>
          <a:bodyPr anchor="b">
            <a:normAutofit/>
          </a:bodyPr>
          <a:lstStyle>
            <a:lvl1pPr algn="ctr">
              <a:defRPr sz="2100">
                <a:solidFill>
                  <a:schemeClr val="bg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02608851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nitt - Rosa">
    <p:spTree>
      <p:nvGrpSpPr>
        <p:cNvPr id="1" name=""/>
        <p:cNvGrpSpPr/>
        <p:nvPr/>
      </p:nvGrpSpPr>
      <p:grpSpPr>
        <a:xfrm>
          <a:off x="0" y="0"/>
          <a:ext cx="0" cy="0"/>
          <a:chOff x="0" y="0"/>
          <a:chExt cx="0" cy="0"/>
        </a:xfrm>
      </p:grpSpPr>
      <p:sp>
        <p:nvSpPr>
          <p:cNvPr id="11" name="Rektangel 10"/>
          <p:cNvSpPr/>
          <p:nvPr userDrawn="1"/>
        </p:nvSpPr>
        <p:spPr>
          <a:xfrm>
            <a:off x="294316" y="306685"/>
            <a:ext cx="8569325" cy="5421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13"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14"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84722397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nitt - Grön">
    <p:spTree>
      <p:nvGrpSpPr>
        <p:cNvPr id="1" name=""/>
        <p:cNvGrpSpPr/>
        <p:nvPr/>
      </p:nvGrpSpPr>
      <p:grpSpPr>
        <a:xfrm>
          <a:off x="0" y="0"/>
          <a:ext cx="0" cy="0"/>
          <a:chOff x="0" y="0"/>
          <a:chExt cx="0" cy="0"/>
        </a:xfrm>
      </p:grpSpPr>
      <p:sp>
        <p:nvSpPr>
          <p:cNvPr id="11" name="Rektangel 10"/>
          <p:cNvSpPr/>
          <p:nvPr userDrawn="1"/>
        </p:nvSpPr>
        <p:spPr>
          <a:xfrm>
            <a:off x="287340" y="314029"/>
            <a:ext cx="8569325" cy="54221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01176544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nitt - Beige">
    <p:spTree>
      <p:nvGrpSpPr>
        <p:cNvPr id="1" name=""/>
        <p:cNvGrpSpPr/>
        <p:nvPr/>
      </p:nvGrpSpPr>
      <p:grpSpPr>
        <a:xfrm>
          <a:off x="0" y="0"/>
          <a:ext cx="0" cy="0"/>
          <a:chOff x="0" y="0"/>
          <a:chExt cx="0" cy="0"/>
        </a:xfrm>
      </p:grpSpPr>
      <p:sp>
        <p:nvSpPr>
          <p:cNvPr id="11" name="Rektangel 10"/>
          <p:cNvSpPr/>
          <p:nvPr userDrawn="1"/>
        </p:nvSpPr>
        <p:spPr>
          <a:xfrm>
            <a:off x="287340" y="314029"/>
            <a:ext cx="8569325" cy="5422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08728818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nitt - Grå">
    <p:spTree>
      <p:nvGrpSpPr>
        <p:cNvPr id="1" name=""/>
        <p:cNvGrpSpPr/>
        <p:nvPr/>
      </p:nvGrpSpPr>
      <p:grpSpPr>
        <a:xfrm>
          <a:off x="0" y="0"/>
          <a:ext cx="0" cy="0"/>
          <a:chOff x="0" y="0"/>
          <a:chExt cx="0" cy="0"/>
        </a:xfrm>
      </p:grpSpPr>
      <p:sp>
        <p:nvSpPr>
          <p:cNvPr id="11" name="Rektangel 10"/>
          <p:cNvSpPr/>
          <p:nvPr userDrawn="1"/>
        </p:nvSpPr>
        <p:spPr>
          <a:xfrm>
            <a:off x="287340" y="321007"/>
            <a:ext cx="8569325" cy="54151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4"/>
            <a:ext cx="5220000" cy="1561945"/>
          </a:xfrm>
        </p:spPr>
        <p:txBody>
          <a:bodyPr anchor="b">
            <a:normAutofit/>
          </a:bodyPr>
          <a:lstStyle>
            <a:lvl1pPr algn="ctr">
              <a:defRPr sz="2100">
                <a:solidFill>
                  <a:schemeClr val="tx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3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98280476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solidFill>
                  <a:srgbClr val="002B45"/>
                </a:solidFill>
              </a:rPr>
              <a:t>140618</a:t>
            </a:r>
          </a:p>
        </p:txBody>
      </p:sp>
      <p:sp>
        <p:nvSpPr>
          <p:cNvPr id="5" name="Platshållare för sidfot 4"/>
          <p:cNvSpPr>
            <a:spLocks noGrp="1"/>
          </p:cNvSpPr>
          <p:nvPr>
            <p:ph type="ftr" sz="quarter" idx="11"/>
          </p:nvPr>
        </p:nvSpPr>
        <p:spPr/>
        <p:txBody>
          <a:bodyPr/>
          <a:lstStyle/>
          <a:p>
            <a:r>
              <a:rPr lang="sv-SE">
                <a:solidFill>
                  <a:srgbClr val="002B45"/>
                </a:solidFill>
              </a:rPr>
              <a:t>Nationella riktlinjer för diabetesvård, preliminär version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solidFill>
                  <a:srgbClr val="002B45"/>
                </a:solidFill>
              </a:rPr>
              <a:pPr/>
              <a:t>‹#›</a:t>
            </a:fld>
            <a:endParaRPr lang="sv-SE">
              <a:solidFill>
                <a:srgbClr val="002B45"/>
              </a:solidFill>
            </a:endParaRPr>
          </a:p>
        </p:txBody>
      </p:sp>
      <p:sp>
        <p:nvSpPr>
          <p:cNvPr id="8" name="Platshållare för innehåll 7"/>
          <p:cNvSpPr>
            <a:spLocks noGrp="1"/>
          </p:cNvSpPr>
          <p:nvPr>
            <p:ph sz="quarter" idx="13"/>
          </p:nvPr>
        </p:nvSpPr>
        <p:spPr>
          <a:xfrm>
            <a:off x="801690" y="2059269"/>
            <a:ext cx="3410272" cy="3708400"/>
          </a:xfrm>
        </p:spPr>
        <p:txBody>
          <a:bodyPr/>
          <a:lstStyle>
            <a:lvl1pPr>
              <a:spcBef>
                <a:spcPts val="338"/>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13" y="2128877"/>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70"/>
            <a:ext cx="3312220" cy="471487"/>
          </a:xfrm>
        </p:spPr>
        <p:txBody>
          <a:bodyPr/>
          <a:lstStyle>
            <a:lvl1pPr marL="0" indent="0">
              <a:spcBef>
                <a:spcPts val="0"/>
              </a:spcBef>
              <a:spcAft>
                <a:spcPts val="0"/>
              </a:spcAft>
              <a:buNone/>
              <a:defRPr sz="380" b="0" i="1"/>
            </a:lvl1pPr>
            <a:lvl2pPr marL="120551" indent="0">
              <a:buNone/>
              <a:defRPr sz="380"/>
            </a:lvl2pPr>
            <a:lvl3pPr marL="227708" indent="0">
              <a:buNone/>
              <a:defRPr sz="380"/>
            </a:lvl3pPr>
            <a:lvl4pPr marL="305396" indent="0">
              <a:buNone/>
              <a:defRPr sz="380"/>
            </a:lvl4pPr>
            <a:lvl5pPr marL="391121" indent="0">
              <a:buNone/>
              <a:defRPr sz="380"/>
            </a:lvl5pPr>
          </a:lstStyle>
          <a:p>
            <a:pPr lvl="0"/>
            <a:r>
              <a:rPr lang="sv-SE"/>
              <a:t>Klicka här för att ändra format på bakgrundstexten</a:t>
            </a:r>
          </a:p>
        </p:txBody>
      </p:sp>
      <p:sp>
        <p:nvSpPr>
          <p:cNvPr id="11" name="textruta 10"/>
          <p:cNvSpPr txBox="1"/>
          <p:nvPr userDrawn="1"/>
        </p:nvSpPr>
        <p:spPr>
          <a:xfrm>
            <a:off x="-1333501" y="2647952"/>
            <a:ext cx="1257302" cy="417102"/>
          </a:xfrm>
          <a:prstGeom prst="rect">
            <a:avLst/>
          </a:prstGeom>
          <a:noFill/>
        </p:spPr>
        <p:txBody>
          <a:bodyPr wrap="square" rtlCol="0">
            <a:spAutoFit/>
          </a:bodyPr>
          <a:lstStyle/>
          <a:p>
            <a:pPr algn="r"/>
            <a:r>
              <a:rPr lang="sv-SE" sz="422">
                <a:solidFill>
                  <a:srgbClr val="000000"/>
                </a:solidFill>
                <a:latin typeface="Century Gothic"/>
              </a:rPr>
              <a:t>Punktlista nivå 1:</a:t>
            </a:r>
          </a:p>
          <a:p>
            <a:pPr algn="r"/>
            <a:r>
              <a:rPr lang="sv-SE" sz="422">
                <a:solidFill>
                  <a:srgbClr val="000000"/>
                </a:solidFill>
                <a:latin typeface="Century Gothic"/>
              </a:rPr>
              <a:t>Century Gothic,</a:t>
            </a:r>
            <a:br>
              <a:rPr lang="sv-SE" sz="422">
                <a:solidFill>
                  <a:srgbClr val="000000"/>
                </a:solidFill>
                <a:latin typeface="Century Gothic"/>
              </a:rPr>
            </a:br>
            <a:r>
              <a:rPr lang="sv-SE" sz="422">
                <a:solidFill>
                  <a:srgbClr val="000000"/>
                </a:solidFill>
                <a:latin typeface="Century Gothic"/>
              </a:rPr>
              <a:t>bold 19pt</a:t>
            </a:r>
          </a:p>
          <a:p>
            <a:pPr algn="r"/>
            <a:r>
              <a:rPr lang="sv-SE" sz="422">
                <a:solidFill>
                  <a:srgbClr val="000000"/>
                </a:solidFill>
                <a:latin typeface="Century Gothic"/>
              </a:rPr>
              <a:t>Nivå 2:</a:t>
            </a:r>
          </a:p>
          <a:p>
            <a:pPr algn="r"/>
            <a:r>
              <a:rPr lang="sv-SE" sz="422">
                <a:solidFill>
                  <a:srgbClr val="000000"/>
                </a:solidFill>
                <a:latin typeface="Century Gothic"/>
              </a:rPr>
              <a:t>Century Gothic normal 19pt</a:t>
            </a:r>
          </a:p>
        </p:txBody>
      </p:sp>
      <p:sp>
        <p:nvSpPr>
          <p:cNvPr id="13" name="textruta 12"/>
          <p:cNvSpPr txBox="1"/>
          <p:nvPr userDrawn="1"/>
        </p:nvSpPr>
        <p:spPr>
          <a:xfrm>
            <a:off x="-1333501" y="1209677"/>
            <a:ext cx="1257302" cy="287195"/>
          </a:xfrm>
          <a:prstGeom prst="rect">
            <a:avLst/>
          </a:prstGeom>
          <a:noFill/>
        </p:spPr>
        <p:txBody>
          <a:bodyPr wrap="square" rtlCol="0">
            <a:spAutoFit/>
          </a:bodyPr>
          <a:lstStyle/>
          <a:p>
            <a:pPr algn="r"/>
            <a:r>
              <a:rPr lang="sv-SE" sz="422">
                <a:solidFill>
                  <a:srgbClr val="000000"/>
                </a:solidFill>
                <a:latin typeface="Century Gothic"/>
              </a:rPr>
              <a:t>Rubrik:</a:t>
            </a:r>
          </a:p>
          <a:p>
            <a:pPr algn="r"/>
            <a:r>
              <a:rPr lang="sv-SE" sz="422">
                <a:solidFill>
                  <a:srgbClr val="000000"/>
                </a:solidFill>
                <a:latin typeface="Century Gothic"/>
              </a:rPr>
              <a:t>Century Gothic,</a:t>
            </a:r>
            <a:br>
              <a:rPr lang="sv-SE" sz="422">
                <a:solidFill>
                  <a:srgbClr val="000000"/>
                </a:solidFill>
                <a:latin typeface="Century Gothic"/>
              </a:rPr>
            </a:br>
            <a:r>
              <a:rPr lang="sv-SE" sz="422">
                <a:solidFill>
                  <a:srgbClr val="000000"/>
                </a:solidFill>
                <a:latin typeface="Century Gothic"/>
              </a:rPr>
              <a:t>bold 33pt</a:t>
            </a:r>
          </a:p>
        </p:txBody>
      </p:sp>
    </p:spTree>
    <p:extLst>
      <p:ext uri="{BB962C8B-B14F-4D97-AF65-F5344CB8AC3E}">
        <p14:creationId xmlns:p14="http://schemas.microsoft.com/office/powerpoint/2010/main" val="284506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marL="285750" indent="-28575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8" name="Platshållare för bildnummer 5"/>
          <p:cNvSpPr>
            <a:spLocks noGrp="1"/>
          </p:cNvSpPr>
          <p:nvPr>
            <p:ph type="sldNum" sz="quarter" idx="4"/>
          </p:nvPr>
        </p:nvSpPr>
        <p:spPr>
          <a:xfrm>
            <a:off x="7164287" y="6115884"/>
            <a:ext cx="768521" cy="365125"/>
          </a:xfrm>
          <a:prstGeom prst="rect">
            <a:avLst/>
          </a:prstGeom>
        </p:spPr>
        <p:txBody>
          <a:bodyPr vert="horz" lIns="91440" tIns="45720" rIns="91440" bIns="45720" rtlCol="0" anchor="ctr"/>
          <a:lstStyle>
            <a:lvl1pPr algn="r">
              <a:defRPr sz="800" cap="all" spc="150" baseline="0">
                <a:solidFill>
                  <a:schemeClr val="tx1"/>
                </a:solidFill>
              </a:defRPr>
            </a:lvl1pPr>
          </a:lstStyle>
          <a:p>
            <a:pPr algn="ctr"/>
            <a:r>
              <a:rPr lang="sv-SE" dirty="0"/>
              <a:t>Sida</a:t>
            </a:r>
            <a:r>
              <a:rPr lang="sv-SE" cap="none" dirty="0"/>
              <a:t> </a:t>
            </a:r>
            <a:fld id="{83CAF196-52AE-474F-8618-9C9C954F992D}" type="slidenum">
              <a:rPr lang="sv-SE" smtClean="0"/>
              <a:pPr algn="ctr"/>
              <a:t>‹#›</a:t>
            </a:fld>
            <a:endParaRPr lang="sv-SE" dirty="0"/>
          </a:p>
        </p:txBody>
      </p:sp>
    </p:spTree>
    <p:extLst>
      <p:ext uri="{BB962C8B-B14F-4D97-AF65-F5344CB8AC3E}">
        <p14:creationId xmlns:p14="http://schemas.microsoft.com/office/powerpoint/2010/main" val="428504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73049"/>
            <a:ext cx="3008313" cy="1162051"/>
          </a:xfrm>
        </p:spPr>
        <p:txBody>
          <a:bodyPr anchor="b"/>
          <a:lstStyle>
            <a:lvl1pPr algn="l">
              <a:defRPr sz="1125" b="1"/>
            </a:lvl1pPr>
          </a:lstStyle>
          <a:p>
            <a:r>
              <a:rPr lang="sv-SE"/>
              <a:t>Klicka här för att ändra format</a:t>
            </a:r>
          </a:p>
        </p:txBody>
      </p:sp>
      <p:sp>
        <p:nvSpPr>
          <p:cNvPr id="3" name="Platshållare för innehåll 2"/>
          <p:cNvSpPr>
            <a:spLocks noGrp="1"/>
          </p:cNvSpPr>
          <p:nvPr>
            <p:ph idx="1"/>
          </p:nvPr>
        </p:nvSpPr>
        <p:spPr>
          <a:xfrm>
            <a:off x="3575050" y="273053"/>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673218E-3CD6-45D9-9394-37B1B68C10EE}" type="datetimeFigureOut">
              <a:rPr lang="sv-SE" smtClean="0">
                <a:solidFill>
                  <a:prstClr val="black"/>
                </a:solidFill>
              </a:rPr>
              <a:pPr/>
              <a:t>2021-12-08</a:t>
            </a:fld>
            <a:endParaRPr lang="sv-SE">
              <a:solidFill>
                <a:prstClr val="black"/>
              </a:solidFill>
            </a:endParaRPr>
          </a:p>
        </p:txBody>
      </p:sp>
      <p:sp>
        <p:nvSpPr>
          <p:cNvPr id="6" name="Platshållare för sidfot 5"/>
          <p:cNvSpPr>
            <a:spLocks noGrp="1"/>
          </p:cNvSpPr>
          <p:nvPr>
            <p:ph type="ftr" sz="quarter" idx="11"/>
          </p:nvPr>
        </p:nvSpPr>
        <p:spPr/>
        <p:txBody>
          <a:bodyPr/>
          <a:lstStyle/>
          <a:p>
            <a:endParaRPr lang="sv-SE">
              <a:solidFill>
                <a:prstClr val="black"/>
              </a:solidFill>
            </a:endParaRPr>
          </a:p>
        </p:txBody>
      </p:sp>
      <p:sp>
        <p:nvSpPr>
          <p:cNvPr id="7" name="Platshållare för bildnummer 6"/>
          <p:cNvSpPr>
            <a:spLocks noGrp="1"/>
          </p:cNvSpPr>
          <p:nvPr>
            <p:ph type="sldNum" sz="quarter" idx="12"/>
          </p:nvPr>
        </p:nvSpPr>
        <p:spPr/>
        <p:txBody>
          <a:bodyPr/>
          <a:lstStyle/>
          <a:p>
            <a:fld id="{54F10270-90F4-4336-899B-A86D10854E56}"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4168688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ktangel 14"/>
          <p:cNvSpPr/>
          <p:nvPr userDrawn="1"/>
        </p:nvSpPr>
        <p:spPr>
          <a:xfrm>
            <a:off x="188104" y="182880"/>
            <a:ext cx="8773015" cy="6484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6" y="5322789"/>
            <a:ext cx="2142308" cy="674694"/>
          </a:xfrm>
          <a:prstGeom prst="rect">
            <a:avLst/>
          </a:prstGeom>
        </p:spPr>
      </p:pic>
      <p:sp>
        <p:nvSpPr>
          <p:cNvPr id="6" name="Title 1"/>
          <p:cNvSpPr>
            <a:spLocks noGrp="1"/>
          </p:cNvSpPr>
          <p:nvPr>
            <p:ph type="ctrTitle"/>
          </p:nvPr>
        </p:nvSpPr>
        <p:spPr>
          <a:xfrm>
            <a:off x="1962000" y="1484313"/>
            <a:ext cx="5220000" cy="1561945"/>
          </a:xfrm>
        </p:spPr>
        <p:txBody>
          <a:bodyPr anchor="b">
            <a:normAutofit/>
          </a:bodyPr>
          <a:lstStyle>
            <a:lvl1pPr algn="ctr">
              <a:lnSpc>
                <a:spcPct val="100000"/>
              </a:lnSpc>
              <a:defRPr sz="2800">
                <a:solidFill>
                  <a:schemeClr val="bg1"/>
                </a:solidFill>
              </a:defRPr>
            </a:lvl1pPr>
          </a:lstStyle>
          <a:p>
            <a:r>
              <a:rPr lang="sv-SE"/>
              <a:t>Klicka här för att ändra format</a:t>
            </a:r>
            <a:endParaRPr lang="en-US" dirty="0"/>
          </a:p>
        </p:txBody>
      </p:sp>
      <p:sp>
        <p:nvSpPr>
          <p:cNvPr id="7"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85911591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219" y="1818658"/>
            <a:ext cx="6653560" cy="38896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a:solidFill>
                <a:prstClr val="black"/>
              </a:solidFill>
            </a:endParaRPr>
          </a:p>
        </p:txBody>
      </p:sp>
      <p:sp>
        <p:nvSpPr>
          <p:cNvPr id="5" name="Footer Placeholder 4"/>
          <p:cNvSpPr>
            <a:spLocks noGrp="1"/>
          </p:cNvSpPr>
          <p:nvPr>
            <p:ph type="ftr" sz="quarter" idx="11"/>
          </p:nvPr>
        </p:nvSpPr>
        <p:spPr/>
        <p:txBody>
          <a:bodyPr/>
          <a:lstStyle/>
          <a:p>
            <a:endParaRPr lang="sv-SE">
              <a:solidFill>
                <a:prstClr val="black"/>
              </a:solidFill>
            </a:endParaRPr>
          </a:p>
        </p:txBody>
      </p:sp>
      <p:sp>
        <p:nvSpPr>
          <p:cNvPr id="6" name="Slide Number Placeholder 5"/>
          <p:cNvSpPr>
            <a:spLocks noGrp="1"/>
          </p:cNvSpPr>
          <p:nvPr>
            <p:ph type="sldNum" sz="quarter" idx="12"/>
          </p:nvPr>
        </p:nvSpPr>
        <p:spPr/>
        <p:txBody>
          <a:bodyPr/>
          <a:lstStyle/>
          <a:p>
            <a:fld id="{D3ED0E79-C485-4358-AA6A-241A5ED8242A}" type="slidenum">
              <a:rPr lang="sv-SE" smtClean="0">
                <a:solidFill>
                  <a:prstClr val="black"/>
                </a:solidFill>
              </a:rPr>
              <a:pPr/>
              <a:t>‹#›</a:t>
            </a:fld>
            <a:endParaRPr lang="sv-SE">
              <a:solidFill>
                <a:prstClr val="black"/>
              </a:solidFill>
            </a:endParaRPr>
          </a:p>
        </p:txBody>
      </p:sp>
      <p:sp>
        <p:nvSpPr>
          <p:cNvPr id="7" name="textruta 6"/>
          <p:cNvSpPr txBox="1"/>
          <p:nvPr userDrawn="1"/>
        </p:nvSpPr>
        <p:spPr>
          <a:xfrm>
            <a:off x="-525538" y="773761"/>
            <a:ext cx="184666" cy="369332"/>
          </a:xfrm>
          <a:prstGeom prst="rect">
            <a:avLst/>
          </a:prstGeom>
          <a:noFill/>
        </p:spPr>
        <p:txBody>
          <a:bodyPr wrap="none" rtlCol="0">
            <a:spAutoFit/>
          </a:bodyPr>
          <a:lstStyle/>
          <a:p>
            <a:endParaRPr lang="sv-SE" dirty="0">
              <a:solidFill>
                <a:prstClr val="black"/>
              </a:solidFill>
            </a:endParaRPr>
          </a:p>
        </p:txBody>
      </p:sp>
      <p:sp>
        <p:nvSpPr>
          <p:cNvPr id="8" name="Title Placeholder 1"/>
          <p:cNvSpPr>
            <a:spLocks noGrp="1"/>
          </p:cNvSpPr>
          <p:nvPr>
            <p:ph type="title"/>
          </p:nvPr>
        </p:nvSpPr>
        <p:spPr>
          <a:xfrm>
            <a:off x="1245221" y="464755"/>
            <a:ext cx="6647364" cy="1080468"/>
          </a:xfrm>
          <a:prstGeom prst="rect">
            <a:avLst/>
          </a:prstGeom>
        </p:spPr>
        <p:txBody>
          <a:bodyPr vert="horz" lIns="0" tIns="0" rIns="0" bIns="0" rtlCol="0" anchor="ctr">
            <a:normAutofit/>
          </a:bodyPr>
          <a:lstStyle/>
          <a:p>
            <a:r>
              <a:rPr lang="sv-SE"/>
              <a:t>Klicka här för att ändra format</a:t>
            </a:r>
            <a:endParaRPr lang="en-US" dirty="0"/>
          </a:p>
        </p:txBody>
      </p:sp>
    </p:spTree>
    <p:extLst>
      <p:ext uri="{BB962C8B-B14F-4D97-AF65-F5344CB8AC3E}">
        <p14:creationId xmlns:p14="http://schemas.microsoft.com/office/powerpoint/2010/main" val="320767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220" y="1842293"/>
            <a:ext cx="3148689" cy="38869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a:solidFill>
                <a:prstClr val="black"/>
              </a:solidFill>
            </a:endParaRPr>
          </a:p>
        </p:txBody>
      </p:sp>
      <p:sp>
        <p:nvSpPr>
          <p:cNvPr id="5" name="Footer Placeholder 4"/>
          <p:cNvSpPr>
            <a:spLocks noGrp="1"/>
          </p:cNvSpPr>
          <p:nvPr>
            <p:ph type="ftr" sz="quarter" idx="11"/>
          </p:nvPr>
        </p:nvSpPr>
        <p:spPr/>
        <p:txBody>
          <a:bodyPr/>
          <a:lstStyle/>
          <a:p>
            <a:endParaRPr lang="sv-SE">
              <a:solidFill>
                <a:prstClr val="black"/>
              </a:solidFill>
            </a:endParaRPr>
          </a:p>
        </p:txBody>
      </p:sp>
      <p:sp>
        <p:nvSpPr>
          <p:cNvPr id="6" name="Slide Number Placeholder 5"/>
          <p:cNvSpPr>
            <a:spLocks noGrp="1"/>
          </p:cNvSpPr>
          <p:nvPr>
            <p:ph type="sldNum" sz="quarter" idx="12"/>
          </p:nvPr>
        </p:nvSpPr>
        <p:spPr/>
        <p:txBody>
          <a:bodyPr/>
          <a:lstStyle/>
          <a:p>
            <a:fld id="{D3ED0E79-C485-4358-AA6A-241A5ED8242A}" type="slidenum">
              <a:rPr lang="sv-SE" smtClean="0">
                <a:solidFill>
                  <a:prstClr val="black"/>
                </a:solidFill>
              </a:rPr>
              <a:pPr/>
              <a:t>‹#›</a:t>
            </a:fld>
            <a:endParaRPr lang="sv-SE">
              <a:solidFill>
                <a:prstClr val="black"/>
              </a:solidFill>
            </a:endParaRPr>
          </a:p>
        </p:txBody>
      </p:sp>
      <p:sp>
        <p:nvSpPr>
          <p:cNvPr id="8" name="Content Placeholder 2"/>
          <p:cNvSpPr>
            <a:spLocks noGrp="1"/>
          </p:cNvSpPr>
          <p:nvPr>
            <p:ph idx="13"/>
          </p:nvPr>
        </p:nvSpPr>
        <p:spPr>
          <a:xfrm>
            <a:off x="4744865" y="1842293"/>
            <a:ext cx="3147720" cy="38869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0" name="Title Placeholder 1"/>
          <p:cNvSpPr>
            <a:spLocks noGrp="1"/>
          </p:cNvSpPr>
          <p:nvPr>
            <p:ph type="title"/>
          </p:nvPr>
        </p:nvSpPr>
        <p:spPr>
          <a:xfrm>
            <a:off x="1245221" y="464755"/>
            <a:ext cx="6647364" cy="1080468"/>
          </a:xfrm>
          <a:prstGeom prst="rect">
            <a:avLst/>
          </a:prstGeom>
        </p:spPr>
        <p:txBody>
          <a:bodyPr vert="horz" lIns="0" tIns="0" rIns="0" bIns="0" rtlCol="0" anchor="ctr">
            <a:normAutofit/>
          </a:bodyPr>
          <a:lstStyle/>
          <a:p>
            <a:r>
              <a:rPr lang="sv-SE"/>
              <a:t>Klicka här för att ändra format</a:t>
            </a:r>
            <a:endParaRPr lang="en-US" dirty="0"/>
          </a:p>
        </p:txBody>
      </p:sp>
    </p:spTree>
    <p:extLst>
      <p:ext uri="{BB962C8B-B14F-4D97-AF65-F5344CB8AC3E}">
        <p14:creationId xmlns:p14="http://schemas.microsoft.com/office/powerpoint/2010/main" val="2385647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a:solidFill>
                <a:prstClr val="black"/>
              </a:solidFill>
            </a:endParaRPr>
          </a:p>
        </p:txBody>
      </p:sp>
      <p:sp>
        <p:nvSpPr>
          <p:cNvPr id="4" name="Footer Placeholder 3"/>
          <p:cNvSpPr>
            <a:spLocks noGrp="1"/>
          </p:cNvSpPr>
          <p:nvPr>
            <p:ph type="ftr" sz="quarter" idx="11"/>
          </p:nvPr>
        </p:nvSpPr>
        <p:spPr/>
        <p:txBody>
          <a:bodyPr/>
          <a:lstStyle/>
          <a:p>
            <a:endParaRPr lang="sv-SE">
              <a:solidFill>
                <a:prstClr val="black"/>
              </a:solidFill>
            </a:endParaRPr>
          </a:p>
        </p:txBody>
      </p:sp>
      <p:sp>
        <p:nvSpPr>
          <p:cNvPr id="5" name="Slide Number Placeholder 4"/>
          <p:cNvSpPr>
            <a:spLocks noGrp="1"/>
          </p:cNvSpPr>
          <p:nvPr>
            <p:ph type="sldNum" sz="quarter" idx="12"/>
          </p:nvPr>
        </p:nvSpPr>
        <p:spPr/>
        <p:txBody>
          <a:bodyPr/>
          <a:lstStyle/>
          <a:p>
            <a:fld id="{D3ED0E79-C485-4358-AA6A-241A5ED8242A}" type="slidenum">
              <a:rPr lang="sv-SE" smtClean="0">
                <a:solidFill>
                  <a:prstClr val="black"/>
                </a:solidFill>
              </a:rPr>
              <a:pPr/>
              <a:t>‹#›</a:t>
            </a:fld>
            <a:endParaRPr lang="sv-SE">
              <a:solidFill>
                <a:prstClr val="black"/>
              </a:solidFill>
            </a:endParaRPr>
          </a:p>
        </p:txBody>
      </p:sp>
      <p:sp>
        <p:nvSpPr>
          <p:cNvPr id="7" name="Title Placeholder 1"/>
          <p:cNvSpPr>
            <a:spLocks noGrp="1"/>
          </p:cNvSpPr>
          <p:nvPr>
            <p:ph type="title"/>
          </p:nvPr>
        </p:nvSpPr>
        <p:spPr>
          <a:xfrm>
            <a:off x="1245221" y="464755"/>
            <a:ext cx="6647364" cy="1080468"/>
          </a:xfrm>
          <a:prstGeom prst="rect">
            <a:avLst/>
          </a:prstGeom>
        </p:spPr>
        <p:txBody>
          <a:bodyPr vert="horz" lIns="0" tIns="0" rIns="0" bIns="0" rtlCol="0" anchor="ctr">
            <a:normAutofit/>
          </a:bodyPr>
          <a:lstStyle/>
          <a:p>
            <a:r>
              <a:rPr lang="sv-SE"/>
              <a:t>Klicka här för att ändra format</a:t>
            </a:r>
            <a:endParaRPr lang="en-US" dirty="0"/>
          </a:p>
        </p:txBody>
      </p:sp>
    </p:spTree>
    <p:extLst>
      <p:ext uri="{BB962C8B-B14F-4D97-AF65-F5344CB8AC3E}">
        <p14:creationId xmlns:p14="http://schemas.microsoft.com/office/powerpoint/2010/main" val="2659935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a:solidFill>
                <a:prstClr val="black"/>
              </a:solidFill>
            </a:endParaRPr>
          </a:p>
        </p:txBody>
      </p:sp>
      <p:sp>
        <p:nvSpPr>
          <p:cNvPr id="3" name="Footer Placeholder 2"/>
          <p:cNvSpPr>
            <a:spLocks noGrp="1"/>
          </p:cNvSpPr>
          <p:nvPr>
            <p:ph type="ftr" sz="quarter" idx="11"/>
          </p:nvPr>
        </p:nvSpPr>
        <p:spPr/>
        <p:txBody>
          <a:bodyPr/>
          <a:lstStyle/>
          <a:p>
            <a:endParaRPr lang="sv-SE">
              <a:solidFill>
                <a:prstClr val="black"/>
              </a:solidFill>
            </a:endParaRPr>
          </a:p>
        </p:txBody>
      </p:sp>
      <p:sp>
        <p:nvSpPr>
          <p:cNvPr id="4" name="Slide Number Placeholder 3"/>
          <p:cNvSpPr>
            <a:spLocks noGrp="1"/>
          </p:cNvSpPr>
          <p:nvPr>
            <p:ph type="sldNum" sz="quarter" idx="12"/>
          </p:nvPr>
        </p:nvSpPr>
        <p:spPr/>
        <p:txBody>
          <a:bodyPr/>
          <a:lstStyle/>
          <a:p>
            <a:fld id="{D3ED0E79-C485-4358-AA6A-241A5ED8242A}"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744310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Avsnitt">
    <p:spTree>
      <p:nvGrpSpPr>
        <p:cNvPr id="1" name=""/>
        <p:cNvGrpSpPr/>
        <p:nvPr/>
      </p:nvGrpSpPr>
      <p:grpSpPr>
        <a:xfrm>
          <a:off x="0" y="0"/>
          <a:ext cx="0" cy="0"/>
          <a:chOff x="0" y="0"/>
          <a:chExt cx="0" cy="0"/>
        </a:xfrm>
      </p:grpSpPr>
      <p:sp>
        <p:nvSpPr>
          <p:cNvPr id="2"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3"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109506787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Svart">
    <p:spTree>
      <p:nvGrpSpPr>
        <p:cNvPr id="1" name=""/>
        <p:cNvGrpSpPr/>
        <p:nvPr/>
      </p:nvGrpSpPr>
      <p:grpSpPr>
        <a:xfrm>
          <a:off x="0" y="0"/>
          <a:ext cx="0" cy="0"/>
          <a:chOff x="0" y="0"/>
          <a:chExt cx="0" cy="0"/>
        </a:xfrm>
      </p:grpSpPr>
      <p:sp>
        <p:nvSpPr>
          <p:cNvPr id="15" name="Rektangel 14"/>
          <p:cNvSpPr/>
          <p:nvPr userDrawn="1"/>
        </p:nvSpPr>
        <p:spPr>
          <a:xfrm>
            <a:off x="188104" y="182880"/>
            <a:ext cx="8773015" cy="6484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6" y="5322789"/>
            <a:ext cx="2142308" cy="674694"/>
          </a:xfrm>
          <a:prstGeom prst="rect">
            <a:avLst/>
          </a:prstGeom>
        </p:spPr>
      </p:pic>
      <p:sp>
        <p:nvSpPr>
          <p:cNvPr id="6" name="Title 1"/>
          <p:cNvSpPr>
            <a:spLocks noGrp="1"/>
          </p:cNvSpPr>
          <p:nvPr>
            <p:ph type="ctrTitle"/>
          </p:nvPr>
        </p:nvSpPr>
        <p:spPr>
          <a:xfrm>
            <a:off x="1962000" y="1484313"/>
            <a:ext cx="5220000" cy="1561945"/>
          </a:xfrm>
        </p:spPr>
        <p:txBody>
          <a:bodyPr anchor="b">
            <a:normAutofit/>
          </a:bodyPr>
          <a:lstStyle>
            <a:lvl1pPr algn="ctr">
              <a:defRPr sz="2800">
                <a:solidFill>
                  <a:schemeClr val="bg1"/>
                </a:solidFill>
              </a:defRPr>
            </a:lvl1pPr>
          </a:lstStyle>
          <a:p>
            <a:r>
              <a:rPr lang="sv-SE"/>
              <a:t>Klicka här för att ändra format</a:t>
            </a:r>
            <a:endParaRPr lang="en-US" dirty="0"/>
          </a:p>
        </p:txBody>
      </p:sp>
      <p:sp>
        <p:nvSpPr>
          <p:cNvPr id="7"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887941429"/>
      </p:ext>
    </p:extLst>
  </p:cSld>
  <p:clrMapOvr>
    <a:masterClrMapping/>
  </p:clrMapOvr>
  <p:extLst>
    <p:ext uri="{DCECCB84-F9BA-43D5-87BE-67443E8EF086}">
      <p15:sldGuideLst xmlns:p15="http://schemas.microsoft.com/office/powerpoint/2012/main">
        <p15:guide id="1" pos="57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Rosa">
    <p:spTree>
      <p:nvGrpSpPr>
        <p:cNvPr id="1" name=""/>
        <p:cNvGrpSpPr/>
        <p:nvPr/>
      </p:nvGrpSpPr>
      <p:grpSpPr>
        <a:xfrm>
          <a:off x="0" y="0"/>
          <a:ext cx="0" cy="0"/>
          <a:chOff x="0" y="0"/>
          <a:chExt cx="0" cy="0"/>
        </a:xfrm>
      </p:grpSpPr>
      <p:sp>
        <p:nvSpPr>
          <p:cNvPr id="11" name="Rektangel 10"/>
          <p:cNvSpPr/>
          <p:nvPr userDrawn="1"/>
        </p:nvSpPr>
        <p:spPr>
          <a:xfrm>
            <a:off x="188104" y="182880"/>
            <a:ext cx="8773015" cy="6484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7" y="5322789"/>
            <a:ext cx="2142307" cy="674694"/>
          </a:xfrm>
          <a:prstGeom prst="rect">
            <a:avLst/>
          </a:prstGeom>
        </p:spPr>
      </p:pic>
      <p:sp>
        <p:nvSpPr>
          <p:cNvPr id="7"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8"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179588836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Grön">
    <p:spTree>
      <p:nvGrpSpPr>
        <p:cNvPr id="1" name=""/>
        <p:cNvGrpSpPr/>
        <p:nvPr/>
      </p:nvGrpSpPr>
      <p:grpSpPr>
        <a:xfrm>
          <a:off x="0" y="0"/>
          <a:ext cx="0" cy="0"/>
          <a:chOff x="0" y="0"/>
          <a:chExt cx="0" cy="0"/>
        </a:xfrm>
      </p:grpSpPr>
      <p:sp>
        <p:nvSpPr>
          <p:cNvPr id="11" name="Rektangel 10"/>
          <p:cNvSpPr/>
          <p:nvPr userDrawn="1"/>
        </p:nvSpPr>
        <p:spPr>
          <a:xfrm>
            <a:off x="188104" y="182880"/>
            <a:ext cx="8773015" cy="6484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7" y="5322789"/>
            <a:ext cx="2142307" cy="674694"/>
          </a:xfrm>
          <a:prstGeom prst="rect">
            <a:avLst/>
          </a:prstGeom>
        </p:spPr>
      </p:pic>
      <p:sp>
        <p:nvSpPr>
          <p:cNvPr id="9"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10"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14846919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8" name="Platshållare för text 7"/>
          <p:cNvSpPr>
            <a:spLocks noGrp="1"/>
          </p:cNvSpPr>
          <p:nvPr>
            <p:ph type="body" sz="quarter" idx="13"/>
          </p:nvPr>
        </p:nvSpPr>
        <p:spPr>
          <a:xfrm>
            <a:off x="993600" y="1844824"/>
            <a:ext cx="7106792" cy="3888000"/>
          </a:xfrm>
        </p:spPr>
        <p:txBody>
          <a:bodyPr/>
          <a:lstStyle>
            <a:lvl1pPr marL="0" indent="0">
              <a:buNone/>
              <a:defRPr/>
            </a:lvl1pPr>
            <a:lvl2pPr marL="292100" indent="0">
              <a:buNone/>
              <a:defRPr/>
            </a:lvl2pPr>
            <a:lvl3pPr marL="536575" indent="0">
              <a:buNone/>
              <a:defRPr/>
            </a:lvl3pPr>
            <a:lvl4pPr marL="717550" indent="0">
              <a:buNone/>
              <a:defRPr/>
            </a:lvl4pPr>
            <a:lvl5pPr marL="898525" indent="0">
              <a:buNone/>
              <a:defRPr/>
            </a:lvl5pPr>
          </a:lstStyle>
          <a:p>
            <a:pPr lvl="0"/>
            <a:r>
              <a:rPr lang="sv-SE"/>
              <a:t>Klicka här för att ändra format på bakgrundstexten</a:t>
            </a:r>
          </a:p>
        </p:txBody>
      </p:sp>
      <p:sp>
        <p:nvSpPr>
          <p:cNvPr id="9" name="Platshållare för bildnummer 5"/>
          <p:cNvSpPr>
            <a:spLocks noGrp="1"/>
          </p:cNvSpPr>
          <p:nvPr>
            <p:ph type="sldNum" sz="quarter" idx="4"/>
          </p:nvPr>
        </p:nvSpPr>
        <p:spPr>
          <a:xfrm>
            <a:off x="7164287" y="6115884"/>
            <a:ext cx="768521" cy="365125"/>
          </a:xfrm>
          <a:prstGeom prst="rect">
            <a:avLst/>
          </a:prstGeom>
        </p:spPr>
        <p:txBody>
          <a:bodyPr vert="horz" lIns="91440" tIns="45720" rIns="91440" bIns="45720" rtlCol="0" anchor="ctr"/>
          <a:lstStyle>
            <a:lvl1pPr algn="r">
              <a:defRPr sz="800" cap="all" spc="150" baseline="0">
                <a:solidFill>
                  <a:schemeClr val="tx1"/>
                </a:solidFill>
              </a:defRPr>
            </a:lvl1pPr>
          </a:lstStyle>
          <a:p>
            <a:pPr algn="ctr"/>
            <a:r>
              <a:rPr lang="sv-SE" dirty="0"/>
              <a:t>Sida</a:t>
            </a:r>
            <a:r>
              <a:rPr lang="sv-SE" cap="none" dirty="0"/>
              <a:t> </a:t>
            </a:r>
            <a:fld id="{83CAF196-52AE-474F-8618-9C9C954F992D}" type="slidenum">
              <a:rPr lang="sv-SE" smtClean="0"/>
              <a:pPr algn="ctr"/>
              <a:t>‹#›</a:t>
            </a:fld>
            <a:endParaRPr lang="sv-SE" dirty="0"/>
          </a:p>
        </p:txBody>
      </p:sp>
    </p:spTree>
    <p:extLst>
      <p:ext uri="{BB962C8B-B14F-4D97-AF65-F5344CB8AC3E}">
        <p14:creationId xmlns:p14="http://schemas.microsoft.com/office/powerpoint/2010/main" val="3034944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Beige">
    <p:spTree>
      <p:nvGrpSpPr>
        <p:cNvPr id="1" name=""/>
        <p:cNvGrpSpPr/>
        <p:nvPr/>
      </p:nvGrpSpPr>
      <p:grpSpPr>
        <a:xfrm>
          <a:off x="0" y="0"/>
          <a:ext cx="0" cy="0"/>
          <a:chOff x="0" y="0"/>
          <a:chExt cx="0" cy="0"/>
        </a:xfrm>
      </p:grpSpPr>
      <p:sp>
        <p:nvSpPr>
          <p:cNvPr id="11" name="Rektangel 10"/>
          <p:cNvSpPr/>
          <p:nvPr userDrawn="1"/>
        </p:nvSpPr>
        <p:spPr>
          <a:xfrm>
            <a:off x="188104" y="182880"/>
            <a:ext cx="8773015" cy="64844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671" y="5322789"/>
            <a:ext cx="2142307" cy="674694"/>
          </a:xfrm>
          <a:prstGeom prst="rect">
            <a:avLst/>
          </a:prstGeom>
        </p:spPr>
      </p:pic>
      <p:sp>
        <p:nvSpPr>
          <p:cNvPr id="7"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8"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92798219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rt- och slutsida Grå">
    <p:spTree>
      <p:nvGrpSpPr>
        <p:cNvPr id="1" name=""/>
        <p:cNvGrpSpPr/>
        <p:nvPr/>
      </p:nvGrpSpPr>
      <p:grpSpPr>
        <a:xfrm>
          <a:off x="0" y="0"/>
          <a:ext cx="0" cy="0"/>
          <a:chOff x="0" y="0"/>
          <a:chExt cx="0" cy="0"/>
        </a:xfrm>
      </p:grpSpPr>
      <p:sp>
        <p:nvSpPr>
          <p:cNvPr id="11" name="Rektangel 10"/>
          <p:cNvSpPr/>
          <p:nvPr userDrawn="1"/>
        </p:nvSpPr>
        <p:spPr>
          <a:xfrm>
            <a:off x="188104" y="182880"/>
            <a:ext cx="8773015" cy="64844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847" y="5322789"/>
            <a:ext cx="2142307" cy="674694"/>
          </a:xfrm>
          <a:prstGeom prst="rect">
            <a:avLst/>
          </a:prstGeom>
        </p:spPr>
      </p:pic>
      <p:sp>
        <p:nvSpPr>
          <p:cNvPr id="7"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8"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99051614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rtsida Bildbakgrund">
    <p:spTree>
      <p:nvGrpSpPr>
        <p:cNvPr id="1" name=""/>
        <p:cNvGrpSpPr/>
        <p:nvPr/>
      </p:nvGrpSpPr>
      <p:grpSpPr>
        <a:xfrm>
          <a:off x="0" y="0"/>
          <a:ext cx="0" cy="0"/>
          <a:chOff x="0" y="0"/>
          <a:chExt cx="0" cy="0"/>
        </a:xfrm>
      </p:grpSpPr>
      <p:sp>
        <p:nvSpPr>
          <p:cNvPr id="8" name="Rektangel 7"/>
          <p:cNvSpPr/>
          <p:nvPr userDrawn="1"/>
        </p:nvSpPr>
        <p:spPr>
          <a:xfrm>
            <a:off x="188104" y="182880"/>
            <a:ext cx="8773015" cy="5430373"/>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847" y="5882422"/>
            <a:ext cx="2142307" cy="674694"/>
          </a:xfrm>
          <a:prstGeom prst="rect">
            <a:avLst/>
          </a:prstGeom>
        </p:spPr>
      </p:pic>
      <p:sp>
        <p:nvSpPr>
          <p:cNvPr id="7" name="Title 1"/>
          <p:cNvSpPr>
            <a:spLocks noGrp="1"/>
          </p:cNvSpPr>
          <p:nvPr>
            <p:ph type="ctrTitle" hasCustomPrompt="1"/>
          </p:nvPr>
        </p:nvSpPr>
        <p:spPr>
          <a:xfrm>
            <a:off x="1962000" y="1484313"/>
            <a:ext cx="5220000" cy="1561945"/>
          </a:xfrm>
        </p:spPr>
        <p:txBody>
          <a:bodyPr anchor="b">
            <a:normAutofit/>
          </a:bodyPr>
          <a:lstStyle>
            <a:lvl1pPr algn="ctr">
              <a:defRPr sz="2800">
                <a:solidFill>
                  <a:schemeClr val="bg1"/>
                </a:solidFill>
              </a:defRPr>
            </a:lvl1pPr>
          </a:lstStyle>
          <a:p>
            <a:r>
              <a:rPr lang="sv-SE" dirty="0"/>
              <a:t>Lägg till en rubrik</a:t>
            </a:r>
            <a:endParaRPr lang="en-US" dirty="0"/>
          </a:p>
        </p:txBody>
      </p:sp>
      <p:sp>
        <p:nvSpPr>
          <p:cNvPr id="10" name="Subtitle 2"/>
          <p:cNvSpPr>
            <a:spLocks noGrp="1"/>
          </p:cNvSpPr>
          <p:nvPr>
            <p:ph type="subTitle" idx="1" hasCustomPrompt="1"/>
          </p:nvPr>
        </p:nvSpPr>
        <p:spPr>
          <a:xfrm>
            <a:off x="1962000" y="3284539"/>
            <a:ext cx="5220000" cy="1083680"/>
          </a:xfrm>
        </p:spPr>
        <p:txBody>
          <a:bodyPr>
            <a:normAutofit/>
          </a:bodyPr>
          <a:lstStyle>
            <a:lvl1pPr marL="0" indent="0" algn="ctr">
              <a:lnSpc>
                <a:spcPct val="100000"/>
              </a:lnSpc>
              <a:buNone/>
              <a:defRPr sz="1800" b="1"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för att lägga till underrubrik, tänk dock på att inte använda denna layout som slutsida</a:t>
            </a:r>
            <a:endParaRPr lang="en-US" dirty="0"/>
          </a:p>
        </p:txBody>
      </p:sp>
    </p:spTree>
    <p:extLst>
      <p:ext uri="{BB962C8B-B14F-4D97-AF65-F5344CB8AC3E}">
        <p14:creationId xmlns:p14="http://schemas.microsoft.com/office/powerpoint/2010/main" val="411720825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 - Svart">
    <p:spTree>
      <p:nvGrpSpPr>
        <p:cNvPr id="1" name=""/>
        <p:cNvGrpSpPr/>
        <p:nvPr/>
      </p:nvGrpSpPr>
      <p:grpSpPr>
        <a:xfrm>
          <a:off x="0" y="0"/>
          <a:ext cx="0" cy="0"/>
          <a:chOff x="0" y="0"/>
          <a:chExt cx="0" cy="0"/>
        </a:xfrm>
      </p:grpSpPr>
      <p:sp>
        <p:nvSpPr>
          <p:cNvPr id="11" name="Rektangel 10"/>
          <p:cNvSpPr/>
          <p:nvPr userDrawn="1"/>
        </p:nvSpPr>
        <p:spPr>
          <a:xfrm>
            <a:off x="287338" y="307049"/>
            <a:ext cx="8569325" cy="5412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3"/>
            <a:ext cx="5220000" cy="1561945"/>
          </a:xfrm>
        </p:spPr>
        <p:txBody>
          <a:bodyPr anchor="b">
            <a:normAutofit/>
          </a:bodyPr>
          <a:lstStyle>
            <a:lvl1pPr algn="ctr">
              <a:defRPr sz="2800">
                <a:solidFill>
                  <a:schemeClr val="bg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73578872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vsnitt - Blå">
    <p:spTree>
      <p:nvGrpSpPr>
        <p:cNvPr id="1" name=""/>
        <p:cNvGrpSpPr/>
        <p:nvPr/>
      </p:nvGrpSpPr>
      <p:grpSpPr>
        <a:xfrm>
          <a:off x="0" y="0"/>
          <a:ext cx="0" cy="0"/>
          <a:chOff x="0" y="0"/>
          <a:chExt cx="0" cy="0"/>
        </a:xfrm>
      </p:grpSpPr>
      <p:sp>
        <p:nvSpPr>
          <p:cNvPr id="11" name="Rektangel 10"/>
          <p:cNvSpPr/>
          <p:nvPr userDrawn="1"/>
        </p:nvSpPr>
        <p:spPr>
          <a:xfrm>
            <a:off x="287338" y="313664"/>
            <a:ext cx="8569325" cy="5439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3"/>
            <a:ext cx="5220000" cy="1561945"/>
          </a:xfrm>
        </p:spPr>
        <p:txBody>
          <a:bodyPr anchor="b">
            <a:normAutofit/>
          </a:bodyPr>
          <a:lstStyle>
            <a:lvl1pPr algn="ctr">
              <a:defRPr sz="2800">
                <a:solidFill>
                  <a:schemeClr val="bg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29862998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 - Rosa">
    <p:spTree>
      <p:nvGrpSpPr>
        <p:cNvPr id="1" name=""/>
        <p:cNvGrpSpPr/>
        <p:nvPr/>
      </p:nvGrpSpPr>
      <p:grpSpPr>
        <a:xfrm>
          <a:off x="0" y="0"/>
          <a:ext cx="0" cy="0"/>
          <a:chOff x="0" y="0"/>
          <a:chExt cx="0" cy="0"/>
        </a:xfrm>
      </p:grpSpPr>
      <p:sp>
        <p:nvSpPr>
          <p:cNvPr id="11" name="Rektangel 10"/>
          <p:cNvSpPr/>
          <p:nvPr userDrawn="1"/>
        </p:nvSpPr>
        <p:spPr>
          <a:xfrm>
            <a:off x="294316" y="306685"/>
            <a:ext cx="8569325" cy="5421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13"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14"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428769798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vsnitt - Grön">
    <p:spTree>
      <p:nvGrpSpPr>
        <p:cNvPr id="1" name=""/>
        <p:cNvGrpSpPr/>
        <p:nvPr/>
      </p:nvGrpSpPr>
      <p:grpSpPr>
        <a:xfrm>
          <a:off x="0" y="0"/>
          <a:ext cx="0" cy="0"/>
          <a:chOff x="0" y="0"/>
          <a:chExt cx="0" cy="0"/>
        </a:xfrm>
      </p:grpSpPr>
      <p:sp>
        <p:nvSpPr>
          <p:cNvPr id="11" name="Rektangel 10"/>
          <p:cNvSpPr/>
          <p:nvPr userDrawn="1"/>
        </p:nvSpPr>
        <p:spPr>
          <a:xfrm>
            <a:off x="287338" y="314028"/>
            <a:ext cx="8569325" cy="5422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46099209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snitt - Beige">
    <p:spTree>
      <p:nvGrpSpPr>
        <p:cNvPr id="1" name=""/>
        <p:cNvGrpSpPr/>
        <p:nvPr/>
      </p:nvGrpSpPr>
      <p:grpSpPr>
        <a:xfrm>
          <a:off x="0" y="0"/>
          <a:ext cx="0" cy="0"/>
          <a:chOff x="0" y="0"/>
          <a:chExt cx="0" cy="0"/>
        </a:xfrm>
      </p:grpSpPr>
      <p:sp>
        <p:nvSpPr>
          <p:cNvPr id="11" name="Rektangel 10"/>
          <p:cNvSpPr/>
          <p:nvPr userDrawn="1"/>
        </p:nvSpPr>
        <p:spPr>
          <a:xfrm>
            <a:off x="287338" y="314027"/>
            <a:ext cx="8569325" cy="5422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118490790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vsnitt - Grå">
    <p:spTree>
      <p:nvGrpSpPr>
        <p:cNvPr id="1" name=""/>
        <p:cNvGrpSpPr/>
        <p:nvPr/>
      </p:nvGrpSpPr>
      <p:grpSpPr>
        <a:xfrm>
          <a:off x="0" y="0"/>
          <a:ext cx="0" cy="0"/>
          <a:chOff x="0" y="0"/>
          <a:chExt cx="0" cy="0"/>
        </a:xfrm>
      </p:grpSpPr>
      <p:sp>
        <p:nvSpPr>
          <p:cNvPr id="11" name="Rektangel 10"/>
          <p:cNvSpPr/>
          <p:nvPr userDrawn="1"/>
        </p:nvSpPr>
        <p:spPr>
          <a:xfrm>
            <a:off x="287338" y="321006"/>
            <a:ext cx="8569325" cy="54151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5" name="Platshållare för datum 4"/>
          <p:cNvSpPr>
            <a:spLocks noGrp="1"/>
          </p:cNvSpPr>
          <p:nvPr>
            <p:ph type="dt" sz="half" idx="10"/>
          </p:nvPr>
        </p:nvSpPr>
        <p:spPr/>
        <p:txBody>
          <a:body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6" name="Platshållare för sidfot 5"/>
          <p:cNvSpPr>
            <a:spLocks noGrp="1"/>
          </p:cNvSpPr>
          <p:nvPr>
            <p:ph type="ftr" sz="quarter" idx="11"/>
          </p:nvPr>
        </p:nvSpPr>
        <p:spPr/>
        <p:txBody>
          <a:bodyPr/>
          <a:lstStyle/>
          <a:p>
            <a:endParaRPr lang="sv-SE" dirty="0">
              <a:solidFill>
                <a:prstClr val="black"/>
              </a:solidFill>
            </a:endParaRPr>
          </a:p>
        </p:txBody>
      </p:sp>
      <p:sp>
        <p:nvSpPr>
          <p:cNvPr id="8" name="Platshållare för bildnummer 7"/>
          <p:cNvSpPr>
            <a:spLocks noGrp="1"/>
          </p:cNvSpPr>
          <p:nvPr>
            <p:ph type="sldNum" sz="quarter" idx="12"/>
          </p:nvPr>
        </p:nvSpPr>
        <p:spPr/>
        <p:txBody>
          <a:bodyPr/>
          <a:lstStyle/>
          <a:p>
            <a:fld id="{D3ED0E79-C485-4358-AA6A-241A5ED8242A}" type="slidenum">
              <a:rPr lang="sv-SE" smtClean="0">
                <a:solidFill>
                  <a:prstClr val="black"/>
                </a:solidFill>
              </a:rPr>
              <a:pPr/>
              <a:t>‹#›</a:t>
            </a:fld>
            <a:endParaRPr lang="sv-SE" dirty="0">
              <a:solidFill>
                <a:prstClr val="black"/>
              </a:solidFill>
            </a:endParaRPr>
          </a:p>
        </p:txBody>
      </p:sp>
      <p:sp>
        <p:nvSpPr>
          <p:cNvPr id="9" name="Title 1"/>
          <p:cNvSpPr>
            <a:spLocks noGrp="1"/>
          </p:cNvSpPr>
          <p:nvPr>
            <p:ph type="ctrTitle"/>
          </p:nvPr>
        </p:nvSpPr>
        <p:spPr>
          <a:xfrm>
            <a:off x="1962000" y="1484313"/>
            <a:ext cx="5220000" cy="1561945"/>
          </a:xfrm>
        </p:spPr>
        <p:txBody>
          <a:bodyPr anchor="b">
            <a:normAutofit/>
          </a:bodyPr>
          <a:lstStyle>
            <a:lvl1pPr algn="ctr">
              <a:defRPr sz="2800">
                <a:solidFill>
                  <a:schemeClr val="tx1"/>
                </a:solidFill>
              </a:defRPr>
            </a:lvl1pPr>
          </a:lstStyle>
          <a:p>
            <a:r>
              <a:rPr lang="sv-SE"/>
              <a:t>Klicka här för att ändra format</a:t>
            </a:r>
            <a:endParaRPr lang="en-US" dirty="0"/>
          </a:p>
        </p:txBody>
      </p:sp>
      <p:sp>
        <p:nvSpPr>
          <p:cNvPr id="12" name="Subtitle 2"/>
          <p:cNvSpPr>
            <a:spLocks noGrp="1"/>
          </p:cNvSpPr>
          <p:nvPr>
            <p:ph type="subTitle" idx="1"/>
          </p:nvPr>
        </p:nvSpPr>
        <p:spPr>
          <a:xfrm>
            <a:off x="1962000" y="3284539"/>
            <a:ext cx="5220000" cy="1083680"/>
          </a:xfrm>
        </p:spPr>
        <p:txBody>
          <a:bodyPr>
            <a:normAutofit/>
          </a:bodyPr>
          <a:lstStyle>
            <a:lvl1pPr marL="0" indent="0" algn="ctr">
              <a:lnSpc>
                <a:spcPct val="100000"/>
              </a:lnSpc>
              <a:buNone/>
              <a:defRPr sz="18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27863345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1500" b="1"/>
            </a:lvl1pPr>
          </a:lstStyle>
          <a:p>
            <a:r>
              <a:rPr lang="sv-SE"/>
              <a:t>Klicka här för att ändra format</a:t>
            </a:r>
          </a:p>
        </p:txBody>
      </p:sp>
      <p:sp>
        <p:nvSpPr>
          <p:cNvPr id="3" name="Platshållare för innehåll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673218E-3CD6-45D9-9394-37B1B68C10EE}" type="datetimeFigureOut">
              <a:rPr lang="sv-SE" smtClean="0">
                <a:solidFill>
                  <a:prstClr val="black"/>
                </a:solidFill>
              </a:rPr>
              <a:pPr/>
              <a:t>2021-12-08</a:t>
            </a:fld>
            <a:endParaRPr lang="sv-SE">
              <a:solidFill>
                <a:prstClr val="black"/>
              </a:solidFill>
            </a:endParaRPr>
          </a:p>
        </p:txBody>
      </p:sp>
      <p:sp>
        <p:nvSpPr>
          <p:cNvPr id="6" name="Platshållare för sidfot 5"/>
          <p:cNvSpPr>
            <a:spLocks noGrp="1"/>
          </p:cNvSpPr>
          <p:nvPr>
            <p:ph type="ftr" sz="quarter" idx="11"/>
          </p:nvPr>
        </p:nvSpPr>
        <p:spPr/>
        <p:txBody>
          <a:bodyPr/>
          <a:lstStyle/>
          <a:p>
            <a:endParaRPr lang="sv-SE">
              <a:solidFill>
                <a:prstClr val="black"/>
              </a:solidFill>
            </a:endParaRPr>
          </a:p>
        </p:txBody>
      </p:sp>
      <p:sp>
        <p:nvSpPr>
          <p:cNvPr id="7" name="Platshållare för bildnummer 6"/>
          <p:cNvSpPr>
            <a:spLocks noGrp="1"/>
          </p:cNvSpPr>
          <p:nvPr>
            <p:ph type="sldNum" sz="quarter" idx="12"/>
          </p:nvPr>
        </p:nvSpPr>
        <p:spPr/>
        <p:txBody>
          <a:bodyPr/>
          <a:lstStyle/>
          <a:p>
            <a:fld id="{54F10270-90F4-4336-899B-A86D10854E56}"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86079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993600" y="1845296"/>
            <a:ext cx="3420000" cy="3888000"/>
          </a:xfrm>
        </p:spPr>
        <p:txBody>
          <a:bodyPr vert="horz" lIns="91440" tIns="45720" rIns="91440" bIns="4572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69766" y="1845296"/>
            <a:ext cx="3420000" cy="3888000"/>
          </a:xfrm>
        </p:spPr>
        <p:txBody>
          <a:bodyPr vert="horz" lIns="91440" tIns="45720" rIns="91440" bIns="4572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9" name="Platshållare för bildnummer 5"/>
          <p:cNvSpPr>
            <a:spLocks noGrp="1"/>
          </p:cNvSpPr>
          <p:nvPr>
            <p:ph type="sldNum" sz="quarter" idx="4"/>
          </p:nvPr>
        </p:nvSpPr>
        <p:spPr>
          <a:xfrm>
            <a:off x="7164287" y="6115884"/>
            <a:ext cx="768521" cy="365125"/>
          </a:xfrm>
          <a:prstGeom prst="rect">
            <a:avLst/>
          </a:prstGeom>
        </p:spPr>
        <p:txBody>
          <a:bodyPr vert="horz" lIns="91440" tIns="45720" rIns="91440" bIns="45720" rtlCol="0" anchor="ctr"/>
          <a:lstStyle>
            <a:lvl1pPr algn="r">
              <a:defRPr sz="800" cap="all" spc="150" baseline="0">
                <a:solidFill>
                  <a:schemeClr val="tx1"/>
                </a:solidFill>
              </a:defRPr>
            </a:lvl1pPr>
          </a:lstStyle>
          <a:p>
            <a:pPr algn="ctr"/>
            <a:r>
              <a:rPr lang="sv-SE" dirty="0"/>
              <a:t>Sida</a:t>
            </a:r>
            <a:r>
              <a:rPr lang="sv-SE" cap="none" dirty="0"/>
              <a:t> </a:t>
            </a:r>
            <a:fld id="{83CAF196-52AE-474F-8618-9C9C954F992D}" type="slidenum">
              <a:rPr lang="sv-SE" smtClean="0"/>
              <a:pPr algn="ctr"/>
              <a:t>‹#›</a:t>
            </a:fld>
            <a:endParaRPr lang="sv-SE" dirty="0"/>
          </a:p>
        </p:txBody>
      </p:sp>
    </p:spTree>
    <p:extLst>
      <p:ext uri="{BB962C8B-B14F-4D97-AF65-F5344CB8AC3E}">
        <p14:creationId xmlns:p14="http://schemas.microsoft.com/office/powerpoint/2010/main" val="307654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9" name="Platshållare för bild 8"/>
          <p:cNvSpPr>
            <a:spLocks noGrp="1"/>
          </p:cNvSpPr>
          <p:nvPr>
            <p:ph type="pic" sz="quarter" idx="13"/>
          </p:nvPr>
        </p:nvSpPr>
        <p:spPr>
          <a:xfrm>
            <a:off x="1092362" y="2020670"/>
            <a:ext cx="3479637" cy="3708000"/>
          </a:xfrm>
        </p:spPr>
        <p:txBody>
          <a:bodyPr/>
          <a:lstStyle>
            <a:lvl1pPr marL="0" indent="0">
              <a:buNone/>
              <a:defRPr/>
            </a:lvl1pPr>
          </a:lstStyle>
          <a:p>
            <a:r>
              <a:rPr lang="sv-SE"/>
              <a:t>Klicka på ikonen för att lägga till en bild</a:t>
            </a:r>
          </a:p>
        </p:txBody>
      </p:sp>
      <p:sp>
        <p:nvSpPr>
          <p:cNvPr id="11" name="Platshållare för text 10"/>
          <p:cNvSpPr>
            <a:spLocks noGrp="1"/>
          </p:cNvSpPr>
          <p:nvPr>
            <p:ph type="body" sz="quarter" idx="14"/>
          </p:nvPr>
        </p:nvSpPr>
        <p:spPr>
          <a:xfrm>
            <a:off x="4851088" y="1845296"/>
            <a:ext cx="3249925" cy="3888000"/>
          </a:xfrm>
        </p:spPr>
        <p:txBody>
          <a:bodyPr/>
          <a:lstStyle>
            <a:lvl1pPr marL="0" indent="0">
              <a:buNone/>
              <a:defRPr/>
            </a:lvl1pPr>
            <a:lvl2pPr marL="292100" indent="0">
              <a:buNone/>
              <a:defRPr/>
            </a:lvl2pPr>
            <a:lvl3pPr marL="536575" indent="0">
              <a:buNone/>
              <a:defRPr/>
            </a:lvl3pPr>
            <a:lvl4pPr marL="717550" indent="0">
              <a:buNone/>
              <a:defRPr/>
            </a:lvl4pPr>
            <a:lvl5pPr marL="898525" indent="0">
              <a:buNone/>
              <a:defRPr/>
            </a:lvl5pPr>
          </a:lstStyle>
          <a:p>
            <a:pPr lvl="0"/>
            <a:r>
              <a:rPr lang="sv-SE"/>
              <a:t>Klicka här för att ändra format på bakgrundstexten</a:t>
            </a:r>
          </a:p>
        </p:txBody>
      </p:sp>
      <p:sp>
        <p:nvSpPr>
          <p:cNvPr id="10" name="Platshållare för bildnummer 5"/>
          <p:cNvSpPr>
            <a:spLocks noGrp="1"/>
          </p:cNvSpPr>
          <p:nvPr>
            <p:ph type="sldNum" sz="quarter" idx="4"/>
          </p:nvPr>
        </p:nvSpPr>
        <p:spPr>
          <a:xfrm>
            <a:off x="7164287" y="6115884"/>
            <a:ext cx="768521" cy="365125"/>
          </a:xfrm>
          <a:prstGeom prst="rect">
            <a:avLst/>
          </a:prstGeom>
        </p:spPr>
        <p:txBody>
          <a:bodyPr vert="horz" lIns="91440" tIns="45720" rIns="91440" bIns="45720" rtlCol="0" anchor="ctr"/>
          <a:lstStyle>
            <a:lvl1pPr algn="r">
              <a:defRPr sz="800" cap="all" spc="150" baseline="0">
                <a:solidFill>
                  <a:schemeClr val="tx1"/>
                </a:solidFill>
              </a:defRPr>
            </a:lvl1pPr>
          </a:lstStyle>
          <a:p>
            <a:pPr algn="ctr"/>
            <a:r>
              <a:rPr lang="sv-SE" dirty="0"/>
              <a:t>Sida</a:t>
            </a:r>
            <a:r>
              <a:rPr lang="sv-SE" cap="none" dirty="0"/>
              <a:t> </a:t>
            </a:r>
            <a:fld id="{83CAF196-52AE-474F-8618-9C9C954F992D}" type="slidenum">
              <a:rPr lang="sv-SE" smtClean="0"/>
              <a:pPr algn="ctr"/>
              <a:t>‹#›</a:t>
            </a:fld>
            <a:endParaRPr lang="sv-SE" dirty="0"/>
          </a:p>
        </p:txBody>
      </p:sp>
    </p:spTree>
    <p:extLst>
      <p:ext uri="{BB962C8B-B14F-4D97-AF65-F5344CB8AC3E}">
        <p14:creationId xmlns:p14="http://schemas.microsoft.com/office/powerpoint/2010/main" val="380870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endParaRPr lang="sv-SE"/>
          </a:p>
        </p:txBody>
      </p:sp>
      <p:sp>
        <p:nvSpPr>
          <p:cNvPr id="7" name="Platshållare för bildnummer 5"/>
          <p:cNvSpPr>
            <a:spLocks noGrp="1"/>
          </p:cNvSpPr>
          <p:nvPr>
            <p:ph type="sldNum" sz="quarter" idx="4"/>
          </p:nvPr>
        </p:nvSpPr>
        <p:spPr>
          <a:xfrm>
            <a:off x="7164287" y="6115884"/>
            <a:ext cx="768521" cy="365125"/>
          </a:xfrm>
          <a:prstGeom prst="rect">
            <a:avLst/>
          </a:prstGeom>
        </p:spPr>
        <p:txBody>
          <a:bodyPr vert="horz" lIns="91440" tIns="45720" rIns="91440" bIns="45720" rtlCol="0" anchor="ctr"/>
          <a:lstStyle>
            <a:lvl1pPr algn="r">
              <a:defRPr sz="800" cap="all" spc="150" baseline="0">
                <a:solidFill>
                  <a:schemeClr val="tx1"/>
                </a:solidFill>
              </a:defRPr>
            </a:lvl1pPr>
          </a:lstStyle>
          <a:p>
            <a:pPr algn="ctr"/>
            <a:r>
              <a:rPr lang="sv-SE" dirty="0"/>
              <a:t>Sida</a:t>
            </a:r>
            <a:r>
              <a:rPr lang="sv-SE" cap="none" dirty="0"/>
              <a:t> </a:t>
            </a:r>
            <a:fld id="{83CAF196-52AE-474F-8618-9C9C954F992D}" type="slidenum">
              <a:rPr lang="sv-SE" smtClean="0"/>
              <a:pPr algn="ctr"/>
              <a:t>‹#›</a:t>
            </a:fld>
            <a:endParaRPr lang="sv-SE" dirty="0"/>
          </a:p>
        </p:txBody>
      </p:sp>
    </p:spTree>
    <p:extLst>
      <p:ext uri="{BB962C8B-B14F-4D97-AF65-F5344CB8AC3E}">
        <p14:creationId xmlns:p14="http://schemas.microsoft.com/office/powerpoint/2010/main" val="171982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4"/>
          </p:nvPr>
        </p:nvSpPr>
        <p:spPr>
          <a:xfrm>
            <a:off x="7164287" y="6115884"/>
            <a:ext cx="768521" cy="365125"/>
          </a:xfrm>
          <a:prstGeom prst="rect">
            <a:avLst/>
          </a:prstGeom>
        </p:spPr>
        <p:txBody>
          <a:bodyPr vert="horz" lIns="91440" tIns="45720" rIns="91440" bIns="45720" rtlCol="0" anchor="ctr"/>
          <a:lstStyle>
            <a:lvl1pPr algn="r">
              <a:defRPr sz="800" cap="all" spc="150" baseline="0">
                <a:solidFill>
                  <a:schemeClr val="tx1"/>
                </a:solidFill>
              </a:defRPr>
            </a:lvl1pPr>
          </a:lstStyle>
          <a:p>
            <a:pPr algn="ctr"/>
            <a:r>
              <a:rPr lang="sv-SE" dirty="0"/>
              <a:t>Sida</a:t>
            </a:r>
            <a:r>
              <a:rPr lang="sv-SE" cap="none" dirty="0"/>
              <a:t> </a:t>
            </a:r>
            <a:fld id="{83CAF196-52AE-474F-8618-9C9C954F992D}" type="slidenum">
              <a:rPr lang="sv-SE" smtClean="0"/>
              <a:pPr algn="ctr"/>
              <a:t>‹#›</a:t>
            </a:fld>
            <a:endParaRPr lang="sv-SE" dirty="0"/>
          </a:p>
        </p:txBody>
      </p:sp>
    </p:spTree>
    <p:extLst>
      <p:ext uri="{BB962C8B-B14F-4D97-AF65-F5344CB8AC3E}">
        <p14:creationId xmlns:p14="http://schemas.microsoft.com/office/powerpoint/2010/main" val="399729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chemeClr val="bg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73405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5"/>
          <p:cNvSpPr>
            <a:spLocks noGrp="1"/>
          </p:cNvSpPr>
          <p:nvPr>
            <p:ph type="sldNum" sz="quarter" idx="4"/>
          </p:nvPr>
        </p:nvSpPr>
        <p:spPr>
          <a:xfrm>
            <a:off x="7164287" y="6115884"/>
            <a:ext cx="768521" cy="365125"/>
          </a:xfrm>
          <a:prstGeom prst="rect">
            <a:avLst/>
          </a:prstGeom>
        </p:spPr>
        <p:txBody>
          <a:bodyPr vert="horz" lIns="91440" tIns="45720" rIns="91440" bIns="45720" rtlCol="0" anchor="ctr"/>
          <a:lstStyle>
            <a:lvl1pPr algn="r">
              <a:defRPr sz="800" cap="all" spc="150" baseline="0">
                <a:solidFill>
                  <a:schemeClr val="tx1"/>
                </a:solidFill>
              </a:defRPr>
            </a:lvl1pPr>
          </a:lstStyle>
          <a:p>
            <a:pPr algn="ctr"/>
            <a:r>
              <a:rPr lang="sv-SE" dirty="0"/>
              <a:t>Sida</a:t>
            </a:r>
            <a:r>
              <a:rPr lang="sv-SE" cap="none" dirty="0"/>
              <a:t> </a:t>
            </a:r>
            <a:fld id="{83CAF196-52AE-474F-8618-9C9C954F992D}" type="slidenum">
              <a:rPr lang="sv-SE" smtClean="0"/>
              <a:pPr algn="ctr"/>
              <a:t>‹#›</a:t>
            </a:fld>
            <a:endParaRPr lang="sv-SE" dirty="0"/>
          </a:p>
        </p:txBody>
      </p:sp>
    </p:spTree>
    <p:extLst>
      <p:ext uri="{BB962C8B-B14F-4D97-AF65-F5344CB8AC3E}">
        <p14:creationId xmlns:p14="http://schemas.microsoft.com/office/powerpoint/2010/main" val="42141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5.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93600" y="597039"/>
            <a:ext cx="7106792"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993600" y="1844824"/>
            <a:ext cx="7106792" cy="3888000"/>
          </a:xfrm>
          <a:prstGeom prst="rect">
            <a:avLst/>
          </a:prstGeom>
        </p:spPr>
        <p:txBody>
          <a:bodyPr vert="horz" lIns="91440" tIns="45720" rIns="91440" bIns="45720" rtlCol="0">
            <a:noAutofit/>
          </a:bodyPr>
          <a:lstStyle/>
          <a:p>
            <a:pPr lvl="0"/>
            <a:r>
              <a:rPr lang="sv-SE" dirty="0"/>
              <a:t>Klicka här för att ändra format på bakgrundstexten </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93600" y="6115884"/>
            <a:ext cx="1440000" cy="365125"/>
          </a:xfrm>
          <a:prstGeom prst="rect">
            <a:avLst/>
          </a:prstGeom>
        </p:spPr>
        <p:txBody>
          <a:bodyPr vert="horz" lIns="91440" tIns="45720" rIns="91440" bIns="45720" rtlCol="0" anchor="ctr"/>
          <a:lstStyle>
            <a:lvl1pPr algn="l">
              <a:defRPr sz="800" cap="all" baseline="0">
                <a:solidFill>
                  <a:schemeClr val="tx1"/>
                </a:solidFill>
              </a:defRPr>
            </a:lvl1pPr>
          </a:lstStyle>
          <a:p>
            <a:endParaRPr lang="sv-SE" dirty="0"/>
          </a:p>
        </p:txBody>
      </p:sp>
      <p:sp>
        <p:nvSpPr>
          <p:cNvPr id="5" name="Platshållare för sidfot 4"/>
          <p:cNvSpPr>
            <a:spLocks noGrp="1"/>
          </p:cNvSpPr>
          <p:nvPr>
            <p:ph type="ftr" sz="quarter" idx="3"/>
          </p:nvPr>
        </p:nvSpPr>
        <p:spPr>
          <a:xfrm>
            <a:off x="2483768" y="6115884"/>
            <a:ext cx="4632161" cy="365125"/>
          </a:xfrm>
          <a:prstGeom prst="rect">
            <a:avLst/>
          </a:prstGeom>
        </p:spPr>
        <p:txBody>
          <a:bodyPr vert="horz" lIns="91440" tIns="45720" rIns="91440" bIns="45720" rtlCol="0" anchor="ctr"/>
          <a:lstStyle>
            <a:lvl1pPr algn="r">
              <a:defRPr sz="800" cap="all" spc="150" baseline="0">
                <a:solidFill>
                  <a:schemeClr val="tx1"/>
                </a:solidFill>
              </a:defRPr>
            </a:lvl1pPr>
          </a:lstStyle>
          <a:p>
            <a:endParaRPr lang="sv-SE" dirty="0"/>
          </a:p>
        </p:txBody>
      </p:sp>
      <p:sp>
        <p:nvSpPr>
          <p:cNvPr id="6" name="Platshållare för bildnummer 5"/>
          <p:cNvSpPr>
            <a:spLocks noGrp="1"/>
          </p:cNvSpPr>
          <p:nvPr>
            <p:ph type="sldNum" sz="quarter" idx="4"/>
          </p:nvPr>
        </p:nvSpPr>
        <p:spPr>
          <a:xfrm>
            <a:off x="7164287" y="6115884"/>
            <a:ext cx="768521" cy="365125"/>
          </a:xfrm>
          <a:prstGeom prst="rect">
            <a:avLst/>
          </a:prstGeom>
        </p:spPr>
        <p:txBody>
          <a:bodyPr vert="horz" lIns="91440" tIns="45720" rIns="91440" bIns="45720" rtlCol="0" anchor="ctr"/>
          <a:lstStyle>
            <a:lvl1pPr algn="r">
              <a:defRPr sz="800" cap="all" spc="150" baseline="0">
                <a:solidFill>
                  <a:schemeClr val="tx1"/>
                </a:solidFill>
              </a:defRPr>
            </a:lvl1pPr>
          </a:lstStyle>
          <a:p>
            <a:pPr algn="ctr"/>
            <a:r>
              <a:rPr lang="sv-SE" dirty="0"/>
              <a:t>Sida</a:t>
            </a:r>
            <a:r>
              <a:rPr lang="sv-SE" cap="none" dirty="0"/>
              <a:t> </a:t>
            </a:r>
            <a:fld id="{83CAF196-52AE-474F-8618-9C9C954F992D}" type="slidenum">
              <a:rPr lang="sv-SE" smtClean="0"/>
              <a:pPr algn="ctr"/>
              <a:t>‹#›</a:t>
            </a:fld>
            <a:endParaRPr lang="sv-SE" dirty="0"/>
          </a:p>
        </p:txBody>
      </p:sp>
      <p:pic>
        <p:nvPicPr>
          <p:cNvPr id="7" name="Bildobjekt 6" descr="FysioterapeuternaRGB.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32809" y="5944321"/>
            <a:ext cx="889846" cy="720000"/>
          </a:xfrm>
          <a:prstGeom prst="rect">
            <a:avLst/>
          </a:prstGeom>
        </p:spPr>
      </p:pic>
    </p:spTree>
    <p:extLst>
      <p:ext uri="{BB962C8B-B14F-4D97-AF65-F5344CB8AC3E}">
        <p14:creationId xmlns:p14="http://schemas.microsoft.com/office/powerpoint/2010/main" val="348572103"/>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60" r:id="rId4"/>
    <p:sldLayoutId id="2147483652" r:id="rId5"/>
    <p:sldLayoutId id="2147483661" r:id="rId6"/>
    <p:sldLayoutId id="2147483654" r:id="rId7"/>
    <p:sldLayoutId id="2147483655" r:id="rId8"/>
    <p:sldLayoutId id="2147483657" r:id="rId9"/>
    <p:sldLayoutId id="2147483663" r:id="rId10"/>
  </p:sldLayoutIdLst>
  <p:hf hdr="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288000" indent="-288000" algn="l" defTabSz="914400" rtl="0" eaLnBrk="1" latinLnBrk="0" hangingPunct="1">
        <a:lnSpc>
          <a:spcPct val="150000"/>
        </a:lnSpc>
        <a:spcBef>
          <a:spcPts val="1000"/>
        </a:spcBef>
        <a:buFont typeface="Arial" pitchFamily="34" charset="0"/>
        <a:buChar char="•"/>
        <a:defRPr sz="1800" kern="1200" baseline="0">
          <a:solidFill>
            <a:schemeClr val="tx1"/>
          </a:solidFill>
          <a:latin typeface="+mn-lt"/>
          <a:ea typeface="+mn-ea"/>
          <a:cs typeface="+mn-cs"/>
        </a:defRPr>
      </a:lvl1pPr>
      <a:lvl2pPr marL="536575" indent="-244475" algn="l" defTabSz="914400" rtl="0" eaLnBrk="1" latinLnBrk="0" hangingPunct="1">
        <a:lnSpc>
          <a:spcPct val="150000"/>
        </a:lnSpc>
        <a:spcBef>
          <a:spcPct val="20000"/>
        </a:spcBef>
        <a:buFont typeface="Arial" pitchFamily="34" charset="0"/>
        <a:buChar char="–"/>
        <a:defRPr sz="1500" kern="1200">
          <a:solidFill>
            <a:schemeClr val="tx1"/>
          </a:solidFill>
          <a:latin typeface="+mn-lt"/>
          <a:ea typeface="+mn-ea"/>
          <a:cs typeface="+mn-cs"/>
        </a:defRPr>
      </a:lvl2pPr>
      <a:lvl3pPr marL="717550" indent="-180975" algn="l" defTabSz="914400" rtl="0" eaLnBrk="1" latinLnBrk="0" hangingPunct="1">
        <a:lnSpc>
          <a:spcPct val="150000"/>
        </a:lnSpc>
        <a:spcBef>
          <a:spcPct val="20000"/>
        </a:spcBef>
        <a:buFont typeface="Arial" pitchFamily="34" charset="0"/>
        <a:buChar char="•"/>
        <a:defRPr sz="1200" kern="1200">
          <a:solidFill>
            <a:schemeClr val="tx1"/>
          </a:solidFill>
          <a:latin typeface="+mn-lt"/>
          <a:ea typeface="+mn-ea"/>
          <a:cs typeface="+mn-cs"/>
        </a:defRPr>
      </a:lvl3pPr>
      <a:lvl4pPr marL="898525" indent="-180975" algn="l" defTabSz="914400" rtl="0" eaLnBrk="1" latinLnBrk="0" hangingPunct="1">
        <a:lnSpc>
          <a:spcPct val="150000"/>
        </a:lnSpc>
        <a:spcBef>
          <a:spcPct val="20000"/>
        </a:spcBef>
        <a:buFont typeface="Arial" pitchFamily="34" charset="0"/>
        <a:buChar char="–"/>
        <a:defRPr sz="1100" kern="1200">
          <a:solidFill>
            <a:schemeClr val="tx1"/>
          </a:solidFill>
          <a:latin typeface="+mn-lt"/>
          <a:ea typeface="+mn-ea"/>
          <a:cs typeface="+mn-cs"/>
        </a:defRPr>
      </a:lvl4pPr>
      <a:lvl5pPr marL="1079500" indent="-180975" algn="l" defTabSz="914400" rtl="0" eaLnBrk="1" latinLnBrk="0" hangingPunct="1">
        <a:lnSpc>
          <a:spcPct val="150000"/>
        </a:lnSpc>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8318" y="464755"/>
            <a:ext cx="6647364" cy="1080468"/>
          </a:xfrm>
          <a:prstGeom prst="rect">
            <a:avLst/>
          </a:prstGeom>
        </p:spPr>
        <p:txBody>
          <a:bodyPr vert="horz" lIns="0" tIns="0" rIns="0" bIns="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1245220" y="1818656"/>
            <a:ext cx="6653560" cy="3882677"/>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294243" y="6531431"/>
            <a:ext cx="1080000" cy="98568"/>
          </a:xfrm>
          <a:prstGeom prst="rect">
            <a:avLst/>
          </a:prstGeom>
        </p:spPr>
        <p:txBody>
          <a:bodyPr vert="horz" lIns="0" tIns="0" rIns="0" bIns="0" rtlCol="0" anchor="ctr"/>
          <a:lstStyle>
            <a:lvl1pPr algn="l">
              <a:defRPr sz="525" cap="all" baseline="0">
                <a:solidFill>
                  <a:schemeClr val="tx1"/>
                </a:solidFill>
                <a:latin typeface="+mj-lt"/>
              </a:defRPr>
            </a:lvl1p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5" name="Footer Placeholder 4"/>
          <p:cNvSpPr>
            <a:spLocks noGrp="1"/>
          </p:cNvSpPr>
          <p:nvPr>
            <p:ph type="ftr" sz="quarter" idx="3"/>
          </p:nvPr>
        </p:nvSpPr>
        <p:spPr>
          <a:xfrm>
            <a:off x="2663825" y="6531431"/>
            <a:ext cx="3816000" cy="98568"/>
          </a:xfrm>
          <a:prstGeom prst="rect">
            <a:avLst/>
          </a:prstGeom>
        </p:spPr>
        <p:txBody>
          <a:bodyPr vert="horz" lIns="0" tIns="0" rIns="0" bIns="0" rtlCol="0" anchor="ctr"/>
          <a:lstStyle>
            <a:lvl1pPr algn="ctr">
              <a:defRPr sz="525" cap="all" baseline="0">
                <a:solidFill>
                  <a:schemeClr val="tx1"/>
                </a:solidFill>
                <a:latin typeface="+mj-lt"/>
              </a:defRPr>
            </a:lvl1pPr>
          </a:lstStyle>
          <a:p>
            <a:endParaRPr lang="sv-SE" dirty="0">
              <a:solidFill>
                <a:prstClr val="black"/>
              </a:solidFill>
            </a:endParaRPr>
          </a:p>
        </p:txBody>
      </p:sp>
      <p:sp>
        <p:nvSpPr>
          <p:cNvPr id="6" name="Slide Number Placeholder 5"/>
          <p:cNvSpPr>
            <a:spLocks noGrp="1"/>
          </p:cNvSpPr>
          <p:nvPr>
            <p:ph type="sldNum" sz="quarter" idx="4"/>
          </p:nvPr>
        </p:nvSpPr>
        <p:spPr>
          <a:xfrm>
            <a:off x="7774632" y="6531431"/>
            <a:ext cx="1080000" cy="98568"/>
          </a:xfrm>
          <a:prstGeom prst="rect">
            <a:avLst/>
          </a:prstGeom>
        </p:spPr>
        <p:txBody>
          <a:bodyPr vert="horz" lIns="0" tIns="0" rIns="0" bIns="0" rtlCol="0" anchor="ctr"/>
          <a:lstStyle>
            <a:lvl1pPr algn="r">
              <a:defRPr sz="525" cap="all" baseline="0">
                <a:solidFill>
                  <a:schemeClr val="tx1"/>
                </a:solidFill>
                <a:latin typeface="+mj-lt"/>
              </a:defRPr>
            </a:lvl1pPr>
          </a:lstStyle>
          <a:p>
            <a:fld id="{D3ED0E79-C485-4358-AA6A-241A5ED8242A}" type="slidenum">
              <a:rPr lang="sv-SE" smtClean="0">
                <a:solidFill>
                  <a:prstClr val="black"/>
                </a:solidFill>
              </a:rPr>
              <a:pPr/>
              <a:t>‹#›</a:t>
            </a:fld>
            <a:endParaRPr lang="sv-SE" dirty="0">
              <a:solidFill>
                <a:prstClr val="black"/>
              </a:solidFill>
            </a:endParaRPr>
          </a:p>
        </p:txBody>
      </p:sp>
      <p:pic>
        <p:nvPicPr>
          <p:cNvPr id="11" name="Bildobjekt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71845" y="5890556"/>
            <a:ext cx="1600310" cy="504000"/>
          </a:xfrm>
          <a:prstGeom prst="rect">
            <a:avLst/>
          </a:prstGeom>
        </p:spPr>
      </p:pic>
    </p:spTree>
    <p:extLst>
      <p:ext uri="{BB962C8B-B14F-4D97-AF65-F5344CB8AC3E}">
        <p14:creationId xmlns:p14="http://schemas.microsoft.com/office/powerpoint/2010/main" val="1837452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txStyles>
    <p:titleStyle>
      <a:lvl1pPr algn="ctr" defTabSz="685800" rtl="0" eaLnBrk="1" latinLnBrk="0" hangingPunct="1">
        <a:lnSpc>
          <a:spcPct val="100000"/>
        </a:lnSpc>
        <a:spcBef>
          <a:spcPct val="0"/>
        </a:spcBef>
        <a:buNone/>
        <a:defRPr sz="2100" b="1" i="0" kern="1200" cap="all" baseline="0">
          <a:solidFill>
            <a:schemeClr val="tx1"/>
          </a:solidFill>
          <a:latin typeface="+mj-lt"/>
          <a:ea typeface="+mj-ea"/>
          <a:cs typeface="+mj-cs"/>
        </a:defRPr>
      </a:lvl1pPr>
    </p:titleStyle>
    <p:bodyStyle>
      <a:lvl1pPr marL="214313" indent="-214313" algn="l" defTabSz="685800" rtl="0" eaLnBrk="1" latinLnBrk="0" hangingPunct="1">
        <a:lnSpc>
          <a:spcPct val="100000"/>
        </a:lnSpc>
        <a:spcBef>
          <a:spcPts val="750"/>
        </a:spcBef>
        <a:buFont typeface="Arial"/>
        <a:buChar char="•"/>
        <a:defRPr sz="1350" kern="1200">
          <a:solidFill>
            <a:schemeClr val="tx1"/>
          </a:solidFill>
          <a:latin typeface="+mn-lt"/>
          <a:ea typeface="+mn-ea"/>
          <a:cs typeface="+mn-cs"/>
        </a:defRPr>
      </a:lvl1pPr>
      <a:lvl2pPr marL="557213" indent="-214313" algn="l" defTabSz="685800" rtl="0" eaLnBrk="1" latinLnBrk="0" hangingPunct="1">
        <a:lnSpc>
          <a:spcPct val="100000"/>
        </a:lnSpc>
        <a:spcBef>
          <a:spcPts val="375"/>
        </a:spcBef>
        <a:buSzPct val="80000"/>
        <a:buFont typeface="Courier New"/>
        <a:buChar char="o"/>
        <a:defRPr sz="1200" kern="1200">
          <a:solidFill>
            <a:schemeClr val="tx1"/>
          </a:solidFill>
          <a:latin typeface="+mn-lt"/>
          <a:ea typeface="+mn-ea"/>
          <a:cs typeface="+mn-cs"/>
        </a:defRPr>
      </a:lvl2pPr>
      <a:lvl3pPr marL="900113" indent="-214313" algn="l" defTabSz="685800" rtl="0" eaLnBrk="1" latinLnBrk="0" hangingPunct="1">
        <a:lnSpc>
          <a:spcPct val="100000"/>
        </a:lnSpc>
        <a:spcBef>
          <a:spcPts val="375"/>
        </a:spcBef>
        <a:buFont typeface="Wingdings" charset="2"/>
        <a:buChar char="§"/>
        <a:defRPr sz="1200" kern="1200">
          <a:solidFill>
            <a:schemeClr val="tx1"/>
          </a:solidFill>
          <a:latin typeface="+mn-lt"/>
          <a:ea typeface="+mn-ea"/>
          <a:cs typeface="+mn-cs"/>
        </a:defRPr>
      </a:lvl3pPr>
      <a:lvl4pPr marL="1243013" indent="-214313" algn="l" defTabSz="685800" rtl="0" eaLnBrk="1" latinLnBrk="0" hangingPunct="1">
        <a:lnSpc>
          <a:spcPct val="100000"/>
        </a:lnSpc>
        <a:spcBef>
          <a:spcPts val="375"/>
        </a:spcBef>
        <a:buFont typeface="Arial"/>
        <a:buChar char="•"/>
        <a:defRPr sz="1200" kern="1200">
          <a:solidFill>
            <a:schemeClr val="tx1"/>
          </a:solidFill>
          <a:latin typeface="+mn-lt"/>
          <a:ea typeface="+mn-ea"/>
          <a:cs typeface="+mn-cs"/>
        </a:defRPr>
      </a:lvl4pPr>
      <a:lvl5pPr marL="1585913" indent="-214313" algn="l" defTabSz="685800" rtl="0" eaLnBrk="1" latinLnBrk="0" hangingPunct="1">
        <a:lnSpc>
          <a:spcPct val="100000"/>
        </a:lnSpc>
        <a:spcBef>
          <a:spcPts val="375"/>
        </a:spcBef>
        <a:buSzPct val="80000"/>
        <a:buFont typeface="Lucida Grande"/>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34">
          <p15:clr>
            <a:srgbClr val="F26B43"/>
          </p15:clr>
        </p15:guide>
        <p15:guide id="2" pos="4526">
          <p15:clr>
            <a:srgbClr val="F26B43"/>
          </p15:clr>
        </p15:guide>
        <p15:guide id="3" orient="horz" pos="3475">
          <p15:clr>
            <a:srgbClr val="F26B43"/>
          </p15:clr>
        </p15:guide>
        <p15:guide id="4" pos="181">
          <p15:clr>
            <a:srgbClr val="F26B43"/>
          </p15:clr>
        </p15:guide>
        <p15:guide id="5" pos="4378">
          <p15:clr>
            <a:srgbClr val="F26B43"/>
          </p15:clr>
        </p15:guide>
        <p15:guide id="6" pos="1379">
          <p15:clr>
            <a:srgbClr val="F26B43"/>
          </p15:clr>
        </p15:guide>
        <p15:guide id="7" pos="5579">
          <p15:clr>
            <a:srgbClr val="F26B43"/>
          </p15:clr>
        </p15:guide>
        <p15:guide id="8" orient="horz" pos="935">
          <p15:clr>
            <a:srgbClr val="F26B43"/>
          </p15:clr>
        </p15:guide>
        <p15:guide id="9" orient="horz" pos="2069">
          <p15:clr>
            <a:srgbClr val="F26B43"/>
          </p15:clr>
        </p15:guide>
        <p15:guide id="10" orient="horz" pos="17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8318" y="464754"/>
            <a:ext cx="6647364" cy="1080468"/>
          </a:xfrm>
          <a:prstGeom prst="rect">
            <a:avLst/>
          </a:prstGeom>
        </p:spPr>
        <p:txBody>
          <a:bodyPr vert="horz" lIns="0" tIns="0" rIns="0" bIns="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1245220" y="1818656"/>
            <a:ext cx="6653560" cy="3882677"/>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294243" y="6531430"/>
            <a:ext cx="1080000" cy="98568"/>
          </a:xfrm>
          <a:prstGeom prst="rect">
            <a:avLst/>
          </a:prstGeom>
        </p:spPr>
        <p:txBody>
          <a:bodyPr vert="horz" lIns="0" tIns="0" rIns="0" bIns="0" rtlCol="0" anchor="ctr"/>
          <a:lstStyle>
            <a:lvl1pPr algn="l">
              <a:defRPr sz="700" cap="all" baseline="0">
                <a:solidFill>
                  <a:schemeClr val="tx1"/>
                </a:solidFill>
                <a:latin typeface="+mj-lt"/>
              </a:defRPr>
            </a:lvl1pPr>
          </a:lstStyle>
          <a:p>
            <a:fld id="{D7A3B3DD-11D3-46FE-8693-ABC62839DACF}" type="datetimeFigureOut">
              <a:rPr lang="sv-SE" smtClean="0">
                <a:solidFill>
                  <a:prstClr val="black"/>
                </a:solidFill>
              </a:rPr>
              <a:pPr/>
              <a:t>2021-12-08</a:t>
            </a:fld>
            <a:endParaRPr lang="sv-SE" dirty="0">
              <a:solidFill>
                <a:prstClr val="black"/>
              </a:solidFill>
            </a:endParaRPr>
          </a:p>
        </p:txBody>
      </p:sp>
      <p:sp>
        <p:nvSpPr>
          <p:cNvPr id="5" name="Footer Placeholder 4"/>
          <p:cNvSpPr>
            <a:spLocks noGrp="1"/>
          </p:cNvSpPr>
          <p:nvPr>
            <p:ph type="ftr" sz="quarter" idx="3"/>
          </p:nvPr>
        </p:nvSpPr>
        <p:spPr>
          <a:xfrm>
            <a:off x="2663825" y="6531430"/>
            <a:ext cx="3816000" cy="98568"/>
          </a:xfrm>
          <a:prstGeom prst="rect">
            <a:avLst/>
          </a:prstGeom>
        </p:spPr>
        <p:txBody>
          <a:bodyPr vert="horz" lIns="0" tIns="0" rIns="0" bIns="0" rtlCol="0" anchor="ctr"/>
          <a:lstStyle>
            <a:lvl1pPr algn="ctr">
              <a:defRPr sz="700" cap="all" baseline="0">
                <a:solidFill>
                  <a:schemeClr val="tx1"/>
                </a:solidFill>
                <a:latin typeface="+mj-lt"/>
              </a:defRPr>
            </a:lvl1pPr>
          </a:lstStyle>
          <a:p>
            <a:endParaRPr lang="sv-SE" dirty="0">
              <a:solidFill>
                <a:prstClr val="black"/>
              </a:solidFill>
            </a:endParaRPr>
          </a:p>
        </p:txBody>
      </p:sp>
      <p:sp>
        <p:nvSpPr>
          <p:cNvPr id="6" name="Slide Number Placeholder 5"/>
          <p:cNvSpPr>
            <a:spLocks noGrp="1"/>
          </p:cNvSpPr>
          <p:nvPr>
            <p:ph type="sldNum" sz="quarter" idx="4"/>
          </p:nvPr>
        </p:nvSpPr>
        <p:spPr>
          <a:xfrm>
            <a:off x="7774632" y="6531430"/>
            <a:ext cx="1080000" cy="98568"/>
          </a:xfrm>
          <a:prstGeom prst="rect">
            <a:avLst/>
          </a:prstGeom>
        </p:spPr>
        <p:txBody>
          <a:bodyPr vert="horz" lIns="0" tIns="0" rIns="0" bIns="0" rtlCol="0" anchor="ctr"/>
          <a:lstStyle>
            <a:lvl1pPr algn="r">
              <a:defRPr sz="700" cap="all" baseline="0">
                <a:solidFill>
                  <a:schemeClr val="tx1"/>
                </a:solidFill>
                <a:latin typeface="+mj-lt"/>
              </a:defRPr>
            </a:lvl1pPr>
          </a:lstStyle>
          <a:p>
            <a:fld id="{D3ED0E79-C485-4358-AA6A-241A5ED8242A}" type="slidenum">
              <a:rPr lang="sv-SE" smtClean="0">
                <a:solidFill>
                  <a:prstClr val="black"/>
                </a:solidFill>
              </a:rPr>
              <a:pPr/>
              <a:t>‹#›</a:t>
            </a:fld>
            <a:endParaRPr lang="sv-SE" dirty="0">
              <a:solidFill>
                <a:prstClr val="black"/>
              </a:solidFill>
            </a:endParaRPr>
          </a:p>
        </p:txBody>
      </p:sp>
      <p:pic>
        <p:nvPicPr>
          <p:cNvPr id="11" name="Bildobjekt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71845" y="5890556"/>
            <a:ext cx="1600310" cy="504000"/>
          </a:xfrm>
          <a:prstGeom prst="rect">
            <a:avLst/>
          </a:prstGeom>
        </p:spPr>
      </p:pic>
    </p:spTree>
    <p:extLst>
      <p:ext uri="{BB962C8B-B14F-4D97-AF65-F5344CB8AC3E}">
        <p14:creationId xmlns:p14="http://schemas.microsoft.com/office/powerpoint/2010/main" val="7066898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2" r:id="rId19"/>
  </p:sldLayoutIdLst>
  <p:txStyles>
    <p:titleStyle>
      <a:lvl1pPr algn="ctr" defTabSz="914400" rtl="0" eaLnBrk="1" latinLnBrk="0" hangingPunct="1">
        <a:lnSpc>
          <a:spcPct val="100000"/>
        </a:lnSpc>
        <a:spcBef>
          <a:spcPct val="0"/>
        </a:spcBef>
        <a:buNone/>
        <a:defRPr sz="2800" b="1" i="0" kern="1200" cap="all" baseline="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a:buChar char="•"/>
        <a:defRPr sz="1800" kern="1200">
          <a:solidFill>
            <a:schemeClr val="tx1"/>
          </a:solidFill>
          <a:latin typeface="+mn-lt"/>
          <a:ea typeface="+mn-ea"/>
          <a:cs typeface="+mn-cs"/>
        </a:defRPr>
      </a:lvl1pPr>
      <a:lvl2pPr marL="742950" indent="-285750" algn="l" defTabSz="914400" rtl="0" eaLnBrk="1" latinLnBrk="0" hangingPunct="1">
        <a:lnSpc>
          <a:spcPct val="100000"/>
        </a:lnSpc>
        <a:spcBef>
          <a:spcPts val="500"/>
        </a:spcBef>
        <a:buSzPct val="80000"/>
        <a:buFont typeface="Courier New"/>
        <a:buChar char="o"/>
        <a:defRPr sz="1600" kern="1200">
          <a:solidFill>
            <a:schemeClr val="tx1"/>
          </a:solidFill>
          <a:latin typeface="+mn-lt"/>
          <a:ea typeface="+mn-ea"/>
          <a:cs typeface="+mn-cs"/>
        </a:defRPr>
      </a:lvl2pPr>
      <a:lvl3pPr marL="1200150" indent="-285750" algn="l" defTabSz="914400" rtl="0" eaLnBrk="1" latinLnBrk="0" hangingPunct="1">
        <a:lnSpc>
          <a:spcPct val="100000"/>
        </a:lnSpc>
        <a:spcBef>
          <a:spcPts val="500"/>
        </a:spcBef>
        <a:buFont typeface="Wingdings" charset="2"/>
        <a:buChar char="§"/>
        <a:defRPr sz="1600" kern="1200">
          <a:solidFill>
            <a:schemeClr val="tx1"/>
          </a:solidFill>
          <a:latin typeface="+mn-lt"/>
          <a:ea typeface="+mn-ea"/>
          <a:cs typeface="+mn-cs"/>
        </a:defRPr>
      </a:lvl3pPr>
      <a:lvl4pPr marL="1657350" indent="-285750" algn="l" defTabSz="914400" rtl="0" eaLnBrk="1" latinLnBrk="0" hangingPunct="1">
        <a:lnSpc>
          <a:spcPct val="100000"/>
        </a:lnSpc>
        <a:spcBef>
          <a:spcPts val="500"/>
        </a:spcBef>
        <a:buFont typeface="Arial"/>
        <a:buChar char="•"/>
        <a:defRPr sz="1600" kern="1200">
          <a:solidFill>
            <a:schemeClr val="tx1"/>
          </a:solidFill>
          <a:latin typeface="+mn-lt"/>
          <a:ea typeface="+mn-ea"/>
          <a:cs typeface="+mn-cs"/>
        </a:defRPr>
      </a:lvl4pPr>
      <a:lvl5pPr marL="2114550" indent="-285750" algn="l" defTabSz="914400" rtl="0" eaLnBrk="1" latinLnBrk="0" hangingPunct="1">
        <a:lnSpc>
          <a:spcPct val="100000"/>
        </a:lnSpc>
        <a:spcBef>
          <a:spcPts val="500"/>
        </a:spcBef>
        <a:buSzPct val="80000"/>
        <a:buFont typeface="Lucida Grande"/>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34">
          <p15:clr>
            <a:srgbClr val="F26B43"/>
          </p15:clr>
        </p15:guide>
        <p15:guide id="2" pos="4526">
          <p15:clr>
            <a:srgbClr val="F26B43"/>
          </p15:clr>
        </p15:guide>
        <p15:guide id="3" orient="horz" pos="3475">
          <p15:clr>
            <a:srgbClr val="F26B43"/>
          </p15:clr>
        </p15:guide>
        <p15:guide id="4" pos="181">
          <p15:clr>
            <a:srgbClr val="F26B43"/>
          </p15:clr>
        </p15:guide>
        <p15:guide id="5" pos="4378">
          <p15:clr>
            <a:srgbClr val="F26B43"/>
          </p15:clr>
        </p15:guide>
        <p15:guide id="6" pos="1379">
          <p15:clr>
            <a:srgbClr val="F26B43"/>
          </p15:clr>
        </p15:guide>
        <p15:guide id="7" pos="5579">
          <p15:clr>
            <a:srgbClr val="F26B43"/>
          </p15:clr>
        </p15:guide>
        <p15:guide id="8" orient="horz" pos="935">
          <p15:clr>
            <a:srgbClr val="F26B43"/>
          </p15:clr>
        </p15:guide>
        <p15:guide id="9" orient="horz" pos="2069">
          <p15:clr>
            <a:srgbClr val="F26B43"/>
          </p15:clr>
        </p15:guide>
        <p15:guide id="10" orient="horz" pos="17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nationella-riktlinjer/2018-1-36.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socialstyrelsen.se/globalassets/sharepoint-dokument/dokument-webb/nationella-riktlinjer/levnadsvanor-validering-av-indikatorfragor-till-patienter-om-fysisk-aktivitet.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FYSISK AKTIVITET VID KOL</a:t>
            </a:r>
            <a:br>
              <a:rPr lang="sv-SE" dirty="0"/>
            </a:br>
            <a:br>
              <a:rPr lang="sv-SE" sz="1800" b="0" i="0" u="none" strike="noStrike" baseline="0" dirty="0">
                <a:solidFill>
                  <a:srgbClr val="000000"/>
                </a:solidFill>
                <a:latin typeface="Arial" panose="020B0604020202020204" pitchFamily="34" charset="0"/>
              </a:rPr>
            </a:br>
            <a:r>
              <a:rPr lang="sv-SE" sz="1800" b="0" i="0" u="none" strike="noStrike" baseline="0" dirty="0">
                <a:solidFill>
                  <a:srgbClr val="000000"/>
                </a:solidFill>
                <a:latin typeface="Arial" panose="020B0604020202020204" pitchFamily="34" charset="0"/>
              </a:rPr>
              <a:t> Utbildningsmaterial till hälso-och sjukvårdspersonal</a:t>
            </a:r>
            <a:endParaRPr lang="sv-SE" dirty="0"/>
          </a:p>
        </p:txBody>
      </p:sp>
      <p:sp>
        <p:nvSpPr>
          <p:cNvPr id="5" name="Underrubrik 4"/>
          <p:cNvSpPr>
            <a:spLocks noGrp="1"/>
          </p:cNvSpPr>
          <p:nvPr>
            <p:ph type="subTitle" idx="1"/>
          </p:nvPr>
        </p:nvSpPr>
        <p:spPr/>
        <p:txBody>
          <a:bodyPr/>
          <a:lstStyle/>
          <a:p>
            <a:r>
              <a:rPr lang="sv-SE" dirty="0"/>
              <a:t> 2021</a:t>
            </a:r>
          </a:p>
        </p:txBody>
      </p:sp>
      <p:sp>
        <p:nvSpPr>
          <p:cNvPr id="6" name="Platshållare för text 5"/>
          <p:cNvSpPr>
            <a:spLocks noGrp="1"/>
          </p:cNvSpPr>
          <p:nvPr>
            <p:ph type="body" sz="quarter" idx="10"/>
          </p:nvPr>
        </p:nvSpPr>
        <p:spPr/>
        <p:txBody>
          <a:bodyPr/>
          <a:lstStyle/>
          <a:p>
            <a:r>
              <a:rPr lang="sv-SE" dirty="0"/>
              <a:t>André Nyberg, Leg Fysioterapeut. Docent </a:t>
            </a:r>
          </a:p>
          <a:p>
            <a:r>
              <a:rPr lang="sv-SE" dirty="0"/>
              <a:t>Umeå universitet. Sektionen för Andning och Cirkulation</a:t>
            </a:r>
          </a:p>
          <a:p>
            <a:r>
              <a:rPr lang="sv-SE" dirty="0"/>
              <a:t>Hjärtlungfondens expertråd för fysisk aktivitet</a:t>
            </a:r>
          </a:p>
        </p:txBody>
      </p:sp>
    </p:spTree>
    <p:extLst>
      <p:ext uri="{BB962C8B-B14F-4D97-AF65-F5344CB8AC3E}">
        <p14:creationId xmlns:p14="http://schemas.microsoft.com/office/powerpoint/2010/main" val="265004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9337" y="257202"/>
            <a:ext cx="7664063" cy="1143000"/>
          </a:xfrm>
        </p:spPr>
        <p:txBody>
          <a:bodyPr/>
          <a:lstStyle/>
          <a:p>
            <a:r>
              <a:rPr lang="sv-SE" dirty="0"/>
              <a:t>FYSISK AKTIVITET OCH MORTALITET</a:t>
            </a:r>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10</a:t>
            </a:fld>
            <a:endParaRPr lang="sv-SE" dirty="0"/>
          </a:p>
        </p:txBody>
      </p:sp>
      <p:sp>
        <p:nvSpPr>
          <p:cNvPr id="12" name="Rektangel 11"/>
          <p:cNvSpPr/>
          <p:nvPr/>
        </p:nvSpPr>
        <p:spPr>
          <a:xfrm>
            <a:off x="4353971" y="3204381"/>
            <a:ext cx="3578837" cy="2210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p:cNvPicPr>
            <a:picLocks noChangeAspect="1"/>
          </p:cNvPicPr>
          <p:nvPr/>
        </p:nvPicPr>
        <p:blipFill>
          <a:blip r:embed="rId3"/>
          <a:stretch>
            <a:fillRect/>
          </a:stretch>
        </p:blipFill>
        <p:spPr>
          <a:xfrm>
            <a:off x="457200" y="1219200"/>
            <a:ext cx="6062585" cy="4400724"/>
          </a:xfrm>
          <a:prstGeom prst="rect">
            <a:avLst/>
          </a:prstGeom>
        </p:spPr>
      </p:pic>
      <p:sp>
        <p:nvSpPr>
          <p:cNvPr id="14" name="textruta 13"/>
          <p:cNvSpPr txBox="1"/>
          <p:nvPr/>
        </p:nvSpPr>
        <p:spPr>
          <a:xfrm>
            <a:off x="5867399" y="1528262"/>
            <a:ext cx="1981201" cy="276999"/>
          </a:xfrm>
          <a:prstGeom prst="rect">
            <a:avLst/>
          </a:prstGeom>
          <a:solidFill>
            <a:schemeClr val="bg1"/>
          </a:solidFill>
          <a:ln>
            <a:solidFill>
              <a:srgbClr val="009036"/>
            </a:solidFill>
          </a:ln>
          <a:effectLst/>
        </p:spPr>
        <p:txBody>
          <a:bodyPr wrap="square" rtlCol="0">
            <a:spAutoFit/>
          </a:bodyPr>
          <a:lstStyle/>
          <a:p>
            <a:pPr lvl="0"/>
            <a:r>
              <a:rPr kumimoji="0" lang="sv-SE" sz="1200" i="0" u="none" strike="noStrike" kern="0" cap="none" spc="0" normalizeH="0" baseline="0" noProof="0" dirty="0">
                <a:ln>
                  <a:noFill/>
                </a:ln>
                <a:solidFill>
                  <a:prstClr val="black"/>
                </a:solidFill>
                <a:effectLst/>
                <a:uLnTx/>
                <a:uFillTx/>
                <a:latin typeface="Georgia"/>
              </a:rPr>
              <a:t>Moderat fysisk aktivitet </a:t>
            </a:r>
            <a:r>
              <a:rPr lang="en-US" sz="1200" dirty="0"/>
              <a:t>✓</a:t>
            </a:r>
            <a:endParaRPr kumimoji="0" lang="sv-SE" sz="1200" b="0" i="0" u="none" strike="noStrike" kern="0" cap="none" spc="0" normalizeH="0" baseline="0" noProof="0" dirty="0">
              <a:ln>
                <a:noFill/>
              </a:ln>
              <a:solidFill>
                <a:prstClr val="black"/>
              </a:solidFill>
              <a:effectLst/>
              <a:uLnTx/>
              <a:uFillTx/>
              <a:latin typeface="Georgia"/>
            </a:endParaRPr>
          </a:p>
        </p:txBody>
      </p:sp>
      <p:sp>
        <p:nvSpPr>
          <p:cNvPr id="15" name="textruta 14"/>
          <p:cNvSpPr txBox="1"/>
          <p:nvPr/>
        </p:nvSpPr>
        <p:spPr>
          <a:xfrm>
            <a:off x="5842958" y="3826239"/>
            <a:ext cx="2310442" cy="461665"/>
          </a:xfrm>
          <a:prstGeom prst="rect">
            <a:avLst/>
          </a:prstGeom>
          <a:solidFill>
            <a:schemeClr val="bg1"/>
          </a:solidFill>
          <a:ln>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i="0" u="none" strike="noStrike" kern="0" cap="none" spc="0" normalizeH="0" baseline="0" noProof="0" dirty="0">
                <a:ln>
                  <a:noFill/>
                </a:ln>
                <a:solidFill>
                  <a:prstClr val="black"/>
                </a:solidFill>
                <a:effectLst/>
                <a:uLnTx/>
                <a:uFillTx/>
                <a:latin typeface="Georgia"/>
              </a:rPr>
              <a:t>Väldigt lite fysisk aktivitet</a:t>
            </a:r>
            <a:r>
              <a:rPr kumimoji="0" lang="sv-SE" sz="1200" i="0" u="none" strike="noStrike" kern="0" cap="none" spc="0" normalizeH="0" noProof="0" dirty="0">
                <a:ln>
                  <a:noFill/>
                </a:ln>
                <a:solidFill>
                  <a:prstClr val="black"/>
                </a:solidFill>
                <a:effectLst/>
                <a:uLnTx/>
                <a:uFillTx/>
                <a:latin typeface="Georgia"/>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i="0" u="none" strike="noStrike" kern="0" cap="none" spc="0" normalizeH="0" noProof="0" dirty="0">
                <a:ln>
                  <a:noFill/>
                </a:ln>
                <a:solidFill>
                  <a:prstClr val="black"/>
                </a:solidFill>
                <a:effectLst/>
                <a:uLnTx/>
                <a:uFillTx/>
                <a:latin typeface="Georgia"/>
              </a:rPr>
              <a:t>=</a:t>
            </a:r>
            <a:r>
              <a:rPr kumimoji="0" lang="sv-SE" sz="1200" i="0" u="none" strike="noStrike" kern="0" cap="none" spc="0" normalizeH="0" baseline="0" noProof="0" dirty="0">
                <a:ln>
                  <a:noFill/>
                </a:ln>
                <a:solidFill>
                  <a:prstClr val="black"/>
                </a:solidFill>
                <a:effectLst/>
                <a:uLnTx/>
                <a:uFillTx/>
                <a:latin typeface="Georgia"/>
              </a:rPr>
              <a:t> 31% lägre överlevnad.</a:t>
            </a:r>
            <a:r>
              <a:rPr kumimoji="0" lang="sv-SE" sz="1200" i="0" u="none" strike="noStrike" kern="0" cap="none" spc="0" normalizeH="0" noProof="0" dirty="0">
                <a:ln>
                  <a:noFill/>
                </a:ln>
                <a:solidFill>
                  <a:prstClr val="black"/>
                </a:solidFill>
                <a:effectLst/>
                <a:uLnTx/>
                <a:uFillTx/>
                <a:latin typeface="Georgia"/>
              </a:rPr>
              <a:t> </a:t>
            </a:r>
            <a:endParaRPr kumimoji="0" lang="sv-SE" sz="1200" b="0" i="0" u="none" strike="noStrike" kern="0" cap="none" spc="0" normalizeH="0" baseline="0" noProof="0" dirty="0">
              <a:ln>
                <a:noFill/>
              </a:ln>
              <a:solidFill>
                <a:prstClr val="black"/>
              </a:solidFill>
              <a:effectLst/>
              <a:uLnTx/>
              <a:uFillTx/>
              <a:latin typeface="Georgia"/>
            </a:endParaRPr>
          </a:p>
        </p:txBody>
      </p:sp>
      <p:sp>
        <p:nvSpPr>
          <p:cNvPr id="16" name="textruta 15"/>
          <p:cNvSpPr txBox="1"/>
          <p:nvPr/>
        </p:nvSpPr>
        <p:spPr>
          <a:xfrm>
            <a:off x="6095992" y="2235242"/>
            <a:ext cx="1836816" cy="461665"/>
          </a:xfrm>
          <a:prstGeom prst="rect">
            <a:avLst/>
          </a:prstGeom>
          <a:solidFill>
            <a:schemeClr val="bg1"/>
          </a:solidFill>
          <a:ln>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i="0" u="none" strike="noStrike" kern="0" cap="none" spc="0" normalizeH="0" baseline="0" noProof="0" dirty="0">
                <a:ln>
                  <a:noFill/>
                </a:ln>
                <a:solidFill>
                  <a:prstClr val="black"/>
                </a:solidFill>
                <a:effectLst/>
                <a:uLnTx/>
                <a:uFillTx/>
                <a:latin typeface="Georgia"/>
              </a:rPr>
              <a:t>Lätt fysisk aktivitet</a:t>
            </a:r>
            <a:r>
              <a:rPr kumimoji="0" lang="sv-SE" sz="1200" i="0" u="none" strike="noStrike" kern="0" cap="none" spc="0" normalizeH="0" noProof="0" dirty="0">
                <a:ln>
                  <a:noFill/>
                </a:ln>
                <a:solidFill>
                  <a:prstClr val="black"/>
                </a:solidFill>
                <a:effectLst/>
                <a:uLnTx/>
                <a:uFillTx/>
                <a:latin typeface="Georgia"/>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i="0" u="none" strike="noStrike" kern="0" cap="none" spc="0" normalizeH="0" noProof="0" dirty="0">
                <a:ln>
                  <a:noFill/>
                </a:ln>
                <a:solidFill>
                  <a:prstClr val="black"/>
                </a:solidFill>
                <a:effectLst/>
                <a:uLnTx/>
                <a:uFillTx/>
                <a:latin typeface="Georgia"/>
              </a:rPr>
              <a:t>= 9% lägre överlevnad</a:t>
            </a:r>
            <a:endParaRPr kumimoji="0" lang="sv-SE" sz="1200" b="0" i="0" u="none" strike="noStrike" kern="0" cap="none" spc="0" normalizeH="0" baseline="0" noProof="0" dirty="0">
              <a:ln>
                <a:noFill/>
              </a:ln>
              <a:solidFill>
                <a:prstClr val="black"/>
              </a:solidFill>
              <a:effectLst/>
              <a:uLnTx/>
              <a:uFillTx/>
              <a:latin typeface="Georgia"/>
            </a:endParaRPr>
          </a:p>
        </p:txBody>
      </p:sp>
    </p:spTree>
    <p:extLst>
      <p:ext uri="{BB962C8B-B14F-4D97-AF65-F5344CB8AC3E}">
        <p14:creationId xmlns:p14="http://schemas.microsoft.com/office/powerpoint/2010/main" val="736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11</a:t>
            </a:fld>
            <a:endParaRPr lang="sv-SE" dirty="0"/>
          </a:p>
        </p:txBody>
      </p:sp>
      <p:sp>
        <p:nvSpPr>
          <p:cNvPr id="12" name="Rektangel 11"/>
          <p:cNvSpPr/>
          <p:nvPr/>
        </p:nvSpPr>
        <p:spPr>
          <a:xfrm>
            <a:off x="4353971" y="3204381"/>
            <a:ext cx="3578837" cy="2210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3" name="Bildobjekt 12"/>
          <p:cNvPicPr>
            <a:picLocks noChangeAspect="1"/>
          </p:cNvPicPr>
          <p:nvPr/>
        </p:nvPicPr>
        <p:blipFill>
          <a:blip r:embed="rId3"/>
          <a:stretch>
            <a:fillRect/>
          </a:stretch>
        </p:blipFill>
        <p:spPr>
          <a:xfrm>
            <a:off x="439000" y="1267874"/>
            <a:ext cx="7104800" cy="4520490"/>
          </a:xfrm>
          <a:prstGeom prst="rect">
            <a:avLst/>
          </a:prstGeom>
        </p:spPr>
      </p:pic>
      <p:sp>
        <p:nvSpPr>
          <p:cNvPr id="17" name="textruta 16"/>
          <p:cNvSpPr txBox="1"/>
          <p:nvPr/>
        </p:nvSpPr>
        <p:spPr>
          <a:xfrm>
            <a:off x="5943600" y="3156416"/>
            <a:ext cx="2913657" cy="461665"/>
          </a:xfrm>
          <a:prstGeom prst="rect">
            <a:avLst/>
          </a:prstGeom>
          <a:solidFill>
            <a:schemeClr val="bg1"/>
          </a:solidFill>
          <a:ln>
            <a:solidFill>
              <a:srgbClr val="009036"/>
            </a:solidFill>
          </a:ln>
          <a:effectLst/>
        </p:spPr>
        <p:txBody>
          <a:bodyPr wrap="square" rtlCol="0">
            <a:spAutoFit/>
          </a:bodyPr>
          <a:lstStyle/>
          <a:p>
            <a:pPr lvl="0"/>
            <a:r>
              <a:rPr kumimoji="0" lang="sv-SE" sz="1200" i="0" u="none" strike="noStrike" kern="0" cap="none" spc="0" normalizeH="0" baseline="0" noProof="0" dirty="0">
                <a:ln>
                  <a:noFill/>
                </a:ln>
                <a:solidFill>
                  <a:prstClr val="black"/>
                </a:solidFill>
                <a:effectLst/>
                <a:uLnTx/>
                <a:uFillTx/>
                <a:latin typeface="Georgia"/>
              </a:rPr>
              <a:t>Fysisk aktivitet = </a:t>
            </a:r>
            <a:r>
              <a:rPr kumimoji="0" lang="sv-SE" sz="1200" b="1" i="0" u="none" strike="noStrike" kern="0" cap="none" spc="0" normalizeH="0" baseline="0" noProof="0" dirty="0">
                <a:ln>
                  <a:noFill/>
                </a:ln>
                <a:solidFill>
                  <a:prstClr val="black"/>
                </a:solidFill>
                <a:effectLst/>
                <a:uLnTx/>
                <a:uFillTx/>
                <a:latin typeface="Georgia"/>
              </a:rPr>
              <a:t>starkaste</a:t>
            </a:r>
            <a:r>
              <a:rPr kumimoji="0" lang="sv-SE" sz="1200" i="0" u="none" strike="noStrike" kern="0" cap="none" spc="0" normalizeH="0" baseline="0" noProof="0" dirty="0">
                <a:ln>
                  <a:noFill/>
                </a:ln>
                <a:solidFill>
                  <a:prstClr val="black"/>
                </a:solidFill>
                <a:effectLst/>
                <a:uLnTx/>
                <a:uFillTx/>
                <a:latin typeface="Georgia"/>
              </a:rPr>
              <a:t> prediktiva faktorn för överlevnad</a:t>
            </a:r>
            <a:r>
              <a:rPr kumimoji="0" lang="sv-SE" sz="1200" i="0" u="none" strike="noStrike" kern="0" cap="none" spc="0" normalizeH="0" noProof="0" dirty="0">
                <a:ln>
                  <a:noFill/>
                </a:ln>
                <a:solidFill>
                  <a:prstClr val="black"/>
                </a:solidFill>
                <a:effectLst/>
                <a:uLnTx/>
                <a:uFillTx/>
                <a:latin typeface="Georgia"/>
              </a:rPr>
              <a:t> vid KOL</a:t>
            </a:r>
            <a:endParaRPr kumimoji="0" lang="sv-SE" sz="1200" b="0" i="0" u="none" strike="noStrike" kern="0" cap="none" spc="0" normalizeH="0" baseline="0" noProof="0" dirty="0">
              <a:ln>
                <a:noFill/>
              </a:ln>
              <a:solidFill>
                <a:prstClr val="black"/>
              </a:solidFill>
              <a:effectLst/>
              <a:uLnTx/>
              <a:uFillTx/>
              <a:latin typeface="Georgia"/>
            </a:endParaRPr>
          </a:p>
        </p:txBody>
      </p:sp>
      <p:sp>
        <p:nvSpPr>
          <p:cNvPr id="10" name="Rubrik 1"/>
          <p:cNvSpPr>
            <a:spLocks noGrp="1"/>
          </p:cNvSpPr>
          <p:nvPr>
            <p:ph type="title"/>
          </p:nvPr>
        </p:nvSpPr>
        <p:spPr>
          <a:xfrm>
            <a:off x="489337" y="257202"/>
            <a:ext cx="7664063" cy="1143000"/>
          </a:xfrm>
        </p:spPr>
        <p:txBody>
          <a:bodyPr/>
          <a:lstStyle/>
          <a:p>
            <a:r>
              <a:rPr lang="sv-SE" dirty="0"/>
              <a:t>FYSISK AKTIVITET OCH MORTALITET</a:t>
            </a:r>
          </a:p>
        </p:txBody>
      </p:sp>
      <p:sp>
        <p:nvSpPr>
          <p:cNvPr id="11" name="Rektangel 10"/>
          <p:cNvSpPr/>
          <p:nvPr/>
        </p:nvSpPr>
        <p:spPr>
          <a:xfrm>
            <a:off x="914400" y="1600200"/>
            <a:ext cx="6629400" cy="581517"/>
          </a:xfrm>
          <a:prstGeom prst="rect">
            <a:avLst/>
          </a:prstGeom>
          <a:noFill/>
          <a:ln w="57150">
            <a:solidFill>
              <a:srgbClr val="009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Tree>
    <p:extLst>
      <p:ext uri="{BB962C8B-B14F-4D97-AF65-F5344CB8AC3E}">
        <p14:creationId xmlns:p14="http://schemas.microsoft.com/office/powerpoint/2010/main" val="305144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51748" y="127075"/>
            <a:ext cx="7848600" cy="1143000"/>
          </a:xfrm>
        </p:spPr>
        <p:txBody>
          <a:bodyPr/>
          <a:lstStyle/>
          <a:p>
            <a:pPr algn="ctr"/>
            <a:r>
              <a:rPr lang="sv-SE" dirty="0"/>
              <a:t>FYSISK AKTIVITET VID KOL</a:t>
            </a:r>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12</a:t>
            </a:fld>
            <a:endParaRPr lang="sv-SE" dirty="0"/>
          </a:p>
        </p:txBody>
      </p:sp>
      <p:sp>
        <p:nvSpPr>
          <p:cNvPr id="12" name="Rektangel 11"/>
          <p:cNvSpPr/>
          <p:nvPr/>
        </p:nvSpPr>
        <p:spPr>
          <a:xfrm>
            <a:off x="4353971" y="3204381"/>
            <a:ext cx="3578837" cy="2210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7" name="textruta 16"/>
          <p:cNvSpPr txBox="1"/>
          <p:nvPr/>
        </p:nvSpPr>
        <p:spPr>
          <a:xfrm>
            <a:off x="762000" y="1752600"/>
            <a:ext cx="8001000" cy="1600438"/>
          </a:xfrm>
          <a:prstGeom prst="rect">
            <a:avLst/>
          </a:prstGeom>
          <a:solidFill>
            <a:schemeClr val="bg1"/>
          </a:solidFill>
          <a:ln w="38100">
            <a:solidFill>
              <a:schemeClr val="bg1"/>
            </a:solidFill>
          </a:ln>
          <a:effectLst/>
        </p:spPr>
        <p:txBody>
          <a:bodyPr wrap="square" rtlCol="0">
            <a:spAutoFit/>
          </a:bodyPr>
          <a:lstStyle/>
          <a:p>
            <a:pPr marL="171450" lvl="0" indent="-171450">
              <a:buFont typeface="Arial" panose="020B0604020202020204" pitchFamily="34" charset="0"/>
              <a:buChar char="•"/>
            </a:pPr>
            <a:r>
              <a:rPr lang="sv-SE" sz="1400" kern="0" dirty="0">
                <a:solidFill>
                  <a:prstClr val="black"/>
                </a:solidFill>
                <a:latin typeface="Georgia"/>
              </a:rPr>
              <a:t>Låg nivå av fysisk aktivitet är kopplat till ökad </a:t>
            </a:r>
            <a:r>
              <a:rPr lang="sv-SE" sz="1400" b="1" kern="0" dirty="0" err="1">
                <a:solidFill>
                  <a:prstClr val="black"/>
                </a:solidFill>
                <a:latin typeface="Georgia"/>
              </a:rPr>
              <a:t>exacerbationsrisk</a:t>
            </a:r>
            <a:r>
              <a:rPr lang="sv-SE" sz="1400" b="1" kern="0" dirty="0">
                <a:solidFill>
                  <a:prstClr val="black"/>
                </a:solidFill>
                <a:latin typeface="Georgia"/>
              </a:rPr>
              <a:t> </a:t>
            </a:r>
            <a:r>
              <a:rPr lang="sv-SE" sz="1400" kern="0" dirty="0">
                <a:solidFill>
                  <a:prstClr val="black"/>
                </a:solidFill>
                <a:latin typeface="Georgia"/>
              </a:rPr>
              <a:t>(försämringsperioder) och ökad risk för </a:t>
            </a:r>
            <a:r>
              <a:rPr lang="sv-SE" sz="1400" b="1" kern="0" dirty="0">
                <a:solidFill>
                  <a:prstClr val="black"/>
                </a:solidFill>
                <a:latin typeface="Georgia"/>
              </a:rPr>
              <a:t>återinläggning på sjukhus efter en </a:t>
            </a:r>
            <a:r>
              <a:rPr lang="sv-SE" sz="1400" b="1" kern="0" dirty="0" err="1">
                <a:solidFill>
                  <a:prstClr val="black"/>
                </a:solidFill>
                <a:latin typeface="Georgia"/>
              </a:rPr>
              <a:t>exacerbation</a:t>
            </a:r>
            <a:endParaRPr lang="sv-SE" sz="1400" b="1" kern="0" dirty="0">
              <a:solidFill>
                <a:prstClr val="black"/>
              </a:solidFill>
              <a:latin typeface="Georgia"/>
            </a:endParaRPr>
          </a:p>
          <a:p>
            <a:pPr marL="171450" lvl="0" indent="-171450">
              <a:buFont typeface="Arial" panose="020B0604020202020204" pitchFamily="34" charset="0"/>
              <a:buChar char="•"/>
            </a:pPr>
            <a:endParaRPr lang="sv-SE" sz="1400" b="1" kern="0" dirty="0">
              <a:solidFill>
                <a:prstClr val="black"/>
              </a:solidFill>
              <a:latin typeface="Georgia"/>
            </a:endParaRPr>
          </a:p>
          <a:p>
            <a:pPr marL="171450" indent="-171450">
              <a:buFont typeface="Arial" panose="020B0604020202020204" pitchFamily="34" charset="0"/>
              <a:buChar char="•"/>
            </a:pPr>
            <a:r>
              <a:rPr lang="sv-SE" sz="1400" kern="0" dirty="0">
                <a:solidFill>
                  <a:prstClr val="black"/>
                </a:solidFill>
                <a:latin typeface="Georgia"/>
              </a:rPr>
              <a:t>Bibehållen </a:t>
            </a:r>
            <a:r>
              <a:rPr lang="sv-SE" sz="1400" b="1" kern="0" dirty="0">
                <a:solidFill>
                  <a:prstClr val="black"/>
                </a:solidFill>
                <a:latin typeface="Georgia"/>
              </a:rPr>
              <a:t>låg fysisk aktivitetsnivå </a:t>
            </a:r>
            <a:r>
              <a:rPr lang="sv-SE" sz="1400" kern="0" dirty="0">
                <a:solidFill>
                  <a:prstClr val="black"/>
                </a:solidFill>
                <a:latin typeface="Georgia"/>
              </a:rPr>
              <a:t>är associerat med </a:t>
            </a:r>
            <a:r>
              <a:rPr lang="sv-SE" sz="1400" b="1" kern="0" dirty="0">
                <a:solidFill>
                  <a:prstClr val="black"/>
                </a:solidFill>
                <a:latin typeface="Georgia"/>
              </a:rPr>
              <a:t>minskad fysisk kapacitet</a:t>
            </a:r>
            <a:r>
              <a:rPr lang="sv-SE" sz="1400" kern="0" dirty="0">
                <a:solidFill>
                  <a:prstClr val="black"/>
                </a:solidFill>
                <a:latin typeface="Georgia"/>
              </a:rPr>
              <a:t> och </a:t>
            </a:r>
            <a:r>
              <a:rPr lang="sv-SE" sz="1400" b="1" kern="0" dirty="0">
                <a:solidFill>
                  <a:prstClr val="black"/>
                </a:solidFill>
                <a:latin typeface="Georgia"/>
              </a:rPr>
              <a:t>minskad muskelmassa</a:t>
            </a:r>
          </a:p>
          <a:p>
            <a:pPr lvl="0"/>
            <a:endParaRPr lang="sv-SE" sz="1400" kern="0" dirty="0">
              <a:solidFill>
                <a:prstClr val="black"/>
              </a:solidFill>
              <a:latin typeface="Georgia"/>
            </a:endParaRPr>
          </a:p>
          <a:p>
            <a:pPr marL="171450" lvl="0" indent="-171450">
              <a:buFont typeface="Arial" panose="020B0604020202020204" pitchFamily="34" charset="0"/>
              <a:buChar char="•"/>
            </a:pPr>
            <a:r>
              <a:rPr lang="sv-SE" sz="1400" kern="0" dirty="0">
                <a:solidFill>
                  <a:prstClr val="black"/>
                </a:solidFill>
                <a:latin typeface="Georgia"/>
              </a:rPr>
              <a:t>Bibehållen </a:t>
            </a:r>
            <a:r>
              <a:rPr lang="sv-SE" sz="1400" b="1" kern="0" dirty="0">
                <a:solidFill>
                  <a:prstClr val="black"/>
                </a:solidFill>
                <a:latin typeface="Georgia"/>
              </a:rPr>
              <a:t>låg fysisk aktivitetsnivå </a:t>
            </a:r>
            <a:r>
              <a:rPr lang="sv-SE" sz="1400" kern="0" dirty="0">
                <a:solidFill>
                  <a:prstClr val="black"/>
                </a:solidFill>
                <a:latin typeface="Georgia"/>
              </a:rPr>
              <a:t>ledde till </a:t>
            </a:r>
            <a:r>
              <a:rPr lang="sv-SE" sz="1400" b="1" kern="0" dirty="0">
                <a:solidFill>
                  <a:prstClr val="black"/>
                </a:solidFill>
                <a:latin typeface="Georgia"/>
              </a:rPr>
              <a:t>minskad livskvalitet</a:t>
            </a:r>
          </a:p>
        </p:txBody>
      </p:sp>
      <p:sp>
        <p:nvSpPr>
          <p:cNvPr id="8" name="textruta 7"/>
          <p:cNvSpPr txBox="1"/>
          <p:nvPr/>
        </p:nvSpPr>
        <p:spPr>
          <a:xfrm>
            <a:off x="750498" y="4160804"/>
            <a:ext cx="8001000" cy="1815882"/>
          </a:xfrm>
          <a:prstGeom prst="rect">
            <a:avLst/>
          </a:prstGeom>
          <a:solidFill>
            <a:schemeClr val="bg1"/>
          </a:solidFill>
          <a:ln w="38100">
            <a:solidFill>
              <a:schemeClr val="bg1"/>
            </a:solidFill>
          </a:ln>
          <a:effectLst/>
        </p:spPr>
        <p:txBody>
          <a:bodyPr wrap="square" rtlCol="0">
            <a:spAutoFit/>
          </a:bodyPr>
          <a:lstStyle/>
          <a:p>
            <a:pPr marL="285750" lvl="0" indent="-285750">
              <a:buFont typeface="Arial" panose="020B0604020202020204" pitchFamily="34" charset="0"/>
              <a:buChar char="•"/>
            </a:pPr>
            <a:r>
              <a:rPr lang="sv-SE" sz="1400" kern="0" dirty="0">
                <a:solidFill>
                  <a:prstClr val="black"/>
                </a:solidFill>
                <a:latin typeface="Georgia"/>
              </a:rPr>
              <a:t>48% </a:t>
            </a:r>
            <a:r>
              <a:rPr lang="sv-SE" sz="1400" b="1" kern="0" dirty="0">
                <a:solidFill>
                  <a:prstClr val="black"/>
                </a:solidFill>
                <a:latin typeface="Georgia"/>
              </a:rPr>
              <a:t>minskad risk för död </a:t>
            </a:r>
            <a:r>
              <a:rPr lang="sv-SE" sz="1400" kern="0" dirty="0">
                <a:solidFill>
                  <a:prstClr val="black"/>
                </a:solidFill>
                <a:latin typeface="Georgia"/>
              </a:rPr>
              <a:t>bland personer med hög vs. låg fysisk aktivitet</a:t>
            </a:r>
          </a:p>
          <a:p>
            <a:pPr marL="285750" lvl="0" indent="-285750">
              <a:buFont typeface="Arial" panose="020B0604020202020204" pitchFamily="34" charset="0"/>
              <a:buChar char="•"/>
            </a:pPr>
            <a:endParaRPr lang="sv-SE" sz="1400" b="1" kern="0" dirty="0">
              <a:solidFill>
                <a:prstClr val="black"/>
              </a:solidFill>
              <a:latin typeface="Georgia"/>
            </a:endParaRPr>
          </a:p>
          <a:p>
            <a:pPr marL="285750" indent="-285750">
              <a:buFont typeface="Arial" panose="020B0604020202020204" pitchFamily="34" charset="0"/>
              <a:buChar char="•"/>
            </a:pPr>
            <a:r>
              <a:rPr lang="sv-SE" sz="1400" kern="0" dirty="0">
                <a:solidFill>
                  <a:prstClr val="black"/>
                </a:solidFill>
                <a:latin typeface="Georgia"/>
              </a:rPr>
              <a:t>38% </a:t>
            </a:r>
            <a:r>
              <a:rPr lang="sv-SE" sz="1400" b="1" kern="0" dirty="0">
                <a:solidFill>
                  <a:prstClr val="black"/>
                </a:solidFill>
                <a:latin typeface="Georgia"/>
              </a:rPr>
              <a:t>minskad </a:t>
            </a:r>
            <a:r>
              <a:rPr lang="sv-SE" sz="1400" b="1" kern="0" dirty="0" err="1">
                <a:solidFill>
                  <a:prstClr val="black"/>
                </a:solidFill>
                <a:latin typeface="Georgia"/>
              </a:rPr>
              <a:t>exacerbationsrisk</a:t>
            </a:r>
            <a:r>
              <a:rPr lang="sv-SE" sz="1400" b="1" kern="0" dirty="0">
                <a:solidFill>
                  <a:prstClr val="black"/>
                </a:solidFill>
                <a:latin typeface="Georgia"/>
              </a:rPr>
              <a:t> </a:t>
            </a:r>
            <a:r>
              <a:rPr lang="sv-SE" sz="1400" kern="0" dirty="0">
                <a:solidFill>
                  <a:prstClr val="black"/>
                </a:solidFill>
                <a:latin typeface="Georgia"/>
              </a:rPr>
              <a:t>bland personer med hög vs. låg fysisk aktivitet</a:t>
            </a:r>
          </a:p>
          <a:p>
            <a:pPr marL="285750" lvl="0" indent="-285750">
              <a:buFont typeface="Arial" panose="020B0604020202020204" pitchFamily="34" charset="0"/>
              <a:buChar char="•"/>
            </a:pPr>
            <a:endParaRPr lang="sv-SE" sz="1400" kern="0" dirty="0">
              <a:solidFill>
                <a:prstClr val="black"/>
              </a:solidFill>
              <a:latin typeface="Georgia"/>
            </a:endParaRPr>
          </a:p>
          <a:p>
            <a:pPr marL="285750" lvl="0" indent="-285750">
              <a:buFont typeface="Arial" panose="020B0604020202020204" pitchFamily="34" charset="0"/>
              <a:buChar char="•"/>
            </a:pPr>
            <a:r>
              <a:rPr lang="sv-SE" sz="1400" kern="0" dirty="0">
                <a:solidFill>
                  <a:prstClr val="black"/>
                </a:solidFill>
                <a:latin typeface="Georgia"/>
              </a:rPr>
              <a:t>Bibehållen moderat/hög fysisk aktivitet </a:t>
            </a:r>
            <a:r>
              <a:rPr lang="sv-SE" sz="1400" b="1" kern="0" dirty="0">
                <a:solidFill>
                  <a:prstClr val="black"/>
                </a:solidFill>
                <a:latin typeface="Georgia"/>
              </a:rPr>
              <a:t>ökad livskvalitet</a:t>
            </a:r>
          </a:p>
          <a:p>
            <a:pPr marL="285750" lvl="0" indent="-285750">
              <a:buFont typeface="Arial" panose="020B0604020202020204" pitchFamily="34" charset="0"/>
              <a:buChar char="•"/>
            </a:pPr>
            <a:endParaRPr lang="sv-SE" sz="1400" b="1" kern="0" dirty="0">
              <a:solidFill>
                <a:prstClr val="black"/>
              </a:solidFill>
              <a:latin typeface="Georgia"/>
            </a:endParaRPr>
          </a:p>
          <a:p>
            <a:pPr marL="285750" lvl="0" indent="-285750">
              <a:buFont typeface="Arial" panose="020B0604020202020204" pitchFamily="34" charset="0"/>
              <a:buChar char="•"/>
            </a:pPr>
            <a:r>
              <a:rPr lang="sv-SE" sz="1400" kern="0" dirty="0">
                <a:solidFill>
                  <a:prstClr val="black"/>
                </a:solidFill>
                <a:latin typeface="Georgia"/>
              </a:rPr>
              <a:t>Hög fysisk aktivitetsnivå associerat till </a:t>
            </a:r>
            <a:r>
              <a:rPr lang="sv-SE" sz="1400" b="1" kern="0" dirty="0">
                <a:solidFill>
                  <a:prstClr val="black"/>
                </a:solidFill>
                <a:latin typeface="Georgia"/>
              </a:rPr>
              <a:t>minskad risk för ångest och depression.</a:t>
            </a:r>
          </a:p>
          <a:p>
            <a:pPr lvl="0"/>
            <a:endParaRPr lang="sv-SE" sz="1400" b="1" kern="0" dirty="0">
              <a:solidFill>
                <a:prstClr val="black"/>
              </a:solidFill>
              <a:latin typeface="Georgia"/>
            </a:endParaRPr>
          </a:p>
        </p:txBody>
      </p:sp>
      <p:sp>
        <p:nvSpPr>
          <p:cNvPr id="9" name="Rubrik 1"/>
          <p:cNvSpPr txBox="1">
            <a:spLocks/>
          </p:cNvSpPr>
          <p:nvPr/>
        </p:nvSpPr>
        <p:spPr>
          <a:xfrm>
            <a:off x="760562" y="906492"/>
            <a:ext cx="7848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sv-SE" sz="2200" dirty="0"/>
              <a:t>Låg fysisk aktivitetsnivå</a:t>
            </a:r>
          </a:p>
        </p:txBody>
      </p:sp>
      <p:sp>
        <p:nvSpPr>
          <p:cNvPr id="10" name="Rubrik 1"/>
          <p:cNvSpPr txBox="1">
            <a:spLocks/>
          </p:cNvSpPr>
          <p:nvPr/>
        </p:nvSpPr>
        <p:spPr>
          <a:xfrm>
            <a:off x="750498" y="3353038"/>
            <a:ext cx="7848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sv-SE" sz="2200" dirty="0"/>
              <a:t>Moderat/hög fysisk aktivitetsnivå</a:t>
            </a:r>
          </a:p>
        </p:txBody>
      </p:sp>
    </p:spTree>
    <p:extLst>
      <p:ext uri="{BB962C8B-B14F-4D97-AF65-F5344CB8AC3E}">
        <p14:creationId xmlns:p14="http://schemas.microsoft.com/office/powerpoint/2010/main" val="297446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0" y="2681511"/>
            <a:ext cx="9144000" cy="1327676"/>
          </a:xfrm>
        </p:spPr>
        <p:txBody>
          <a:bodyPr>
            <a:normAutofit fontScale="90000"/>
          </a:bodyPr>
          <a:lstStyle/>
          <a:p>
            <a:r>
              <a:rPr lang="sv-SE" dirty="0"/>
              <a:t>Ja, nedsatt fysisk aktivitet har, oberoende av sjukdomsgrad, stor negativ inverkan på såväl prognos som livskvalitet vid KOL</a:t>
            </a:r>
          </a:p>
        </p:txBody>
      </p:sp>
      <p:sp>
        <p:nvSpPr>
          <p:cNvPr id="7" name="Rubrik 3"/>
          <p:cNvSpPr txBox="1">
            <a:spLocks/>
          </p:cNvSpPr>
          <p:nvPr/>
        </p:nvSpPr>
        <p:spPr>
          <a:xfrm>
            <a:off x="838200" y="5257800"/>
            <a:ext cx="7772400" cy="13276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endParaRPr lang="sv-SE" dirty="0"/>
          </a:p>
        </p:txBody>
      </p:sp>
    </p:spTree>
    <p:extLst>
      <p:ext uri="{BB962C8B-B14F-4D97-AF65-F5344CB8AC3E}">
        <p14:creationId xmlns:p14="http://schemas.microsoft.com/office/powerpoint/2010/main" val="42961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0" y="2681511"/>
            <a:ext cx="9144000" cy="1327676"/>
          </a:xfrm>
        </p:spPr>
        <p:txBody>
          <a:bodyPr>
            <a:normAutofit/>
          </a:bodyPr>
          <a:lstStyle/>
          <a:p>
            <a:r>
              <a:rPr lang="sv-SE" dirty="0"/>
              <a:t>Vad kan vi göra?</a:t>
            </a:r>
          </a:p>
        </p:txBody>
      </p:sp>
      <p:sp>
        <p:nvSpPr>
          <p:cNvPr id="7" name="Rubrik 3"/>
          <p:cNvSpPr txBox="1">
            <a:spLocks/>
          </p:cNvSpPr>
          <p:nvPr/>
        </p:nvSpPr>
        <p:spPr>
          <a:xfrm>
            <a:off x="838200" y="5257800"/>
            <a:ext cx="7772400" cy="13276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endParaRPr lang="sv-SE" dirty="0"/>
          </a:p>
        </p:txBody>
      </p:sp>
    </p:spTree>
    <p:extLst>
      <p:ext uri="{BB962C8B-B14F-4D97-AF65-F5344CB8AC3E}">
        <p14:creationId xmlns:p14="http://schemas.microsoft.com/office/powerpoint/2010/main" val="29869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74399" y="1219200"/>
            <a:ext cx="6653560" cy="3889654"/>
          </a:xfrm>
        </p:spPr>
        <p:txBody>
          <a:bodyPr/>
          <a:lstStyle/>
          <a:p>
            <a:pPr marL="0" indent="0">
              <a:buNone/>
            </a:pPr>
            <a:r>
              <a:rPr lang="sv-SE" dirty="0"/>
              <a:t>Hälso- och sjukvården bör</a:t>
            </a:r>
          </a:p>
          <a:p>
            <a:r>
              <a:rPr lang="sv-SE" sz="1400" dirty="0"/>
              <a:t>regelbundna återbesök för personer med KOL. Besöken bör ha frekvens och ett strukturerat innehåll i enlighet med tabellen (</a:t>
            </a:r>
            <a:r>
              <a:rPr lang="sv-SE" sz="1400" b="1" dirty="0"/>
              <a:t>prioritet 2 och 3</a:t>
            </a:r>
            <a:r>
              <a:rPr lang="sv-SE" sz="1400" dirty="0"/>
              <a:t>).</a:t>
            </a:r>
          </a:p>
          <a:p>
            <a:endParaRPr lang="sv-SE" sz="1400" dirty="0"/>
          </a:p>
          <a:p>
            <a:endParaRPr lang="sv-SE" sz="1400" dirty="0"/>
          </a:p>
          <a:p>
            <a:endParaRPr lang="sv-SE" sz="1400" dirty="0"/>
          </a:p>
          <a:p>
            <a:pPr marL="0" indent="0">
              <a:buNone/>
            </a:pPr>
            <a:endParaRPr lang="sv-SE" dirty="0"/>
          </a:p>
          <a:p>
            <a:endParaRPr lang="sv-SE" dirty="0"/>
          </a:p>
        </p:txBody>
      </p:sp>
      <p:sp>
        <p:nvSpPr>
          <p:cNvPr id="3" name="Rubrik 2"/>
          <p:cNvSpPr>
            <a:spLocks noGrp="1"/>
          </p:cNvSpPr>
          <p:nvPr>
            <p:ph type="title"/>
          </p:nvPr>
        </p:nvSpPr>
        <p:spPr>
          <a:xfrm>
            <a:off x="974398" y="152400"/>
            <a:ext cx="7331401" cy="1143000"/>
          </a:xfrm>
        </p:spPr>
        <p:txBody>
          <a:bodyPr>
            <a:normAutofit/>
          </a:bodyPr>
          <a:lstStyle/>
          <a:p>
            <a:pPr algn="ctr"/>
            <a:r>
              <a:rPr lang="sv-SE" dirty="0"/>
              <a:t>BEDÖM NIVÅ AV FYSISK AKTIVITET</a:t>
            </a:r>
          </a:p>
        </p:txBody>
      </p:sp>
      <p:graphicFrame>
        <p:nvGraphicFramePr>
          <p:cNvPr id="4" name="Tabell 3"/>
          <p:cNvGraphicFramePr>
            <a:graphicFrameLocks noGrp="1"/>
          </p:cNvGraphicFramePr>
          <p:nvPr/>
        </p:nvGraphicFramePr>
        <p:xfrm>
          <a:off x="707101" y="2708772"/>
          <a:ext cx="7381279" cy="3162082"/>
        </p:xfrm>
        <a:graphic>
          <a:graphicData uri="http://schemas.openxmlformats.org/drawingml/2006/table">
            <a:tbl>
              <a:tblPr firstRow="1" firstCol="1" bandRow="1"/>
              <a:tblGrid>
                <a:gridCol w="1820223">
                  <a:extLst>
                    <a:ext uri="{9D8B030D-6E8A-4147-A177-3AD203B41FA5}">
                      <a16:colId xmlns:a16="http://schemas.microsoft.com/office/drawing/2014/main" val="20000"/>
                    </a:ext>
                  </a:extLst>
                </a:gridCol>
                <a:gridCol w="1426063">
                  <a:extLst>
                    <a:ext uri="{9D8B030D-6E8A-4147-A177-3AD203B41FA5}">
                      <a16:colId xmlns:a16="http://schemas.microsoft.com/office/drawing/2014/main" val="20001"/>
                    </a:ext>
                  </a:extLst>
                </a:gridCol>
                <a:gridCol w="4134993">
                  <a:extLst>
                    <a:ext uri="{9D8B030D-6E8A-4147-A177-3AD203B41FA5}">
                      <a16:colId xmlns:a16="http://schemas.microsoft.com/office/drawing/2014/main" val="20002"/>
                    </a:ext>
                  </a:extLst>
                </a:gridCol>
              </a:tblGrid>
              <a:tr h="1801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200"/>
                        </a:spcBef>
                        <a:spcAft>
                          <a:spcPts val="200"/>
                        </a:spcAft>
                      </a:pPr>
                      <a:r>
                        <a:rPr lang="sv-SE" sz="1100" b="1" dirty="0">
                          <a:solidFill>
                            <a:schemeClr val="tx1"/>
                          </a:solidFill>
                          <a:effectLst/>
                          <a:latin typeface="Century Gothic"/>
                          <a:ea typeface="Times New Roman"/>
                          <a:cs typeface="Times New Roman"/>
                        </a:rPr>
                        <a:t>Tillstånd</a:t>
                      </a:r>
                    </a:p>
                  </a:txBody>
                  <a:tcPr marL="68580" marR="68580" marT="0" marB="0" anchor="ctr">
                    <a:lnL>
                      <a:noFill/>
                    </a:lnL>
                    <a:lnR w="12700" cap="flat" cmpd="sng" algn="ctr">
                      <a:solidFill>
                        <a:srgbClr val="FFFFFF"/>
                      </a:solidFill>
                      <a:prstDash val="solid"/>
                      <a:round/>
                      <a:headEnd type="none" w="med" len="med"/>
                      <a:tailEnd type="none" w="med" len="med"/>
                    </a:lnR>
                    <a:lnT w="19050" cap="flat" cmpd="sng" algn="ctr">
                      <a:solidFill>
                        <a:srgbClr val="857363"/>
                      </a:solidFill>
                      <a:prstDash val="solid"/>
                      <a:round/>
                      <a:headEnd type="none" w="med" len="med"/>
                      <a:tailEnd type="none" w="med" len="med"/>
                    </a:lnT>
                    <a:lnB w="12700" cap="flat" cmpd="sng" algn="ctr">
                      <a:solidFill>
                        <a:srgbClr val="857363"/>
                      </a:solidFill>
                      <a:prstDash val="solid"/>
                      <a:round/>
                      <a:headEnd type="none" w="med" len="med"/>
                      <a:tailEnd type="none" w="med" len="med"/>
                    </a:lnB>
                    <a:lnTlToBr w="12700" cmpd="sng">
                      <a:noFill/>
                      <a:prstDash val="solid"/>
                    </a:lnTlToBr>
                    <a:lnBlToTr w="12700" cmpd="sng">
                      <a:noFill/>
                      <a:prstDash val="solid"/>
                    </a:lnBlToTr>
                    <a:solidFill>
                      <a:srgbClr val="DAD7CB"/>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200"/>
                        </a:spcBef>
                        <a:spcAft>
                          <a:spcPts val="200"/>
                        </a:spcAft>
                      </a:pPr>
                      <a:r>
                        <a:rPr lang="sv-SE" sz="1100" b="1">
                          <a:solidFill>
                            <a:schemeClr val="tx1"/>
                          </a:solidFill>
                          <a:effectLst/>
                          <a:latin typeface="Century Gothic"/>
                          <a:ea typeface="Times New Roman"/>
                          <a:cs typeface="Times New Roman"/>
                        </a:rPr>
                        <a:t>Frekvens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857363"/>
                      </a:solidFill>
                      <a:prstDash val="solid"/>
                      <a:round/>
                      <a:headEnd type="none" w="med" len="med"/>
                      <a:tailEnd type="none" w="med" len="med"/>
                    </a:lnT>
                    <a:lnB w="12700" cap="flat" cmpd="sng" algn="ctr">
                      <a:solidFill>
                        <a:srgbClr val="857363"/>
                      </a:solidFill>
                      <a:prstDash val="solid"/>
                      <a:round/>
                      <a:headEnd type="none" w="med" len="med"/>
                      <a:tailEnd type="none" w="med" len="med"/>
                    </a:lnB>
                    <a:lnTlToBr w="12700" cmpd="sng">
                      <a:noFill/>
                      <a:prstDash val="solid"/>
                    </a:lnTlToBr>
                    <a:lnBlToTr w="12700" cmpd="sng">
                      <a:noFill/>
                      <a:prstDash val="solid"/>
                    </a:lnBlToTr>
                    <a:solidFill>
                      <a:srgbClr val="DAD7CB"/>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200"/>
                        </a:spcBef>
                        <a:spcAft>
                          <a:spcPts val="200"/>
                        </a:spcAft>
                      </a:pPr>
                      <a:r>
                        <a:rPr lang="sv-SE" sz="1100" b="1" dirty="0">
                          <a:solidFill>
                            <a:schemeClr val="tx1"/>
                          </a:solidFill>
                          <a:effectLst/>
                          <a:latin typeface="Century Gothic"/>
                          <a:ea typeface="Times New Roman"/>
                          <a:cs typeface="Times New Roman"/>
                        </a:rPr>
                        <a:t>Besökets innehåll</a:t>
                      </a:r>
                    </a:p>
                  </a:txBody>
                  <a:tcPr marL="68580" marR="68580" marT="0" marB="0" anchor="ctr">
                    <a:lnL w="12700" cap="flat" cmpd="sng" algn="ctr">
                      <a:solidFill>
                        <a:srgbClr val="FFFFFF"/>
                      </a:solidFill>
                      <a:prstDash val="solid"/>
                      <a:round/>
                      <a:headEnd type="none" w="med" len="med"/>
                      <a:tailEnd type="none" w="med" len="med"/>
                    </a:lnL>
                    <a:lnR>
                      <a:noFill/>
                    </a:lnR>
                    <a:lnT w="19050" cap="flat" cmpd="sng" algn="ctr">
                      <a:solidFill>
                        <a:srgbClr val="857363"/>
                      </a:solidFill>
                      <a:prstDash val="solid"/>
                      <a:round/>
                      <a:headEnd type="none" w="med" len="med"/>
                      <a:tailEnd type="none" w="med" len="med"/>
                    </a:lnT>
                    <a:lnB w="12700" cap="flat" cmpd="sng" algn="ctr">
                      <a:solidFill>
                        <a:srgbClr val="857363"/>
                      </a:solidFill>
                      <a:prstDash val="solid"/>
                      <a:round/>
                      <a:headEnd type="none" w="med" len="med"/>
                      <a:tailEnd type="none" w="med" len="med"/>
                    </a:lnB>
                    <a:lnTlToBr w="12700" cmpd="sng">
                      <a:noFill/>
                      <a:prstDash val="solid"/>
                    </a:lnTlToBr>
                    <a:lnBlToTr w="12700" cmpd="sng">
                      <a:noFill/>
                      <a:prstDash val="solid"/>
                    </a:lnBlToTr>
                    <a:solidFill>
                      <a:srgbClr val="DAD7CB"/>
                    </a:solidFill>
                  </a:tcPr>
                </a:tc>
                <a:extLst>
                  <a:ext uri="{0D108BD9-81ED-4DB2-BD59-A6C34878D82A}">
                    <a16:rowId xmlns:a16="http://schemas.microsoft.com/office/drawing/2014/main" val="10000"/>
                  </a:ext>
                </a:extLst>
              </a:tr>
              <a:tr h="56093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KOL med akut</a:t>
                      </a:r>
                      <a:br>
                        <a:rPr lang="sv-SE" sz="1100">
                          <a:solidFill>
                            <a:schemeClr val="tx1"/>
                          </a:solidFill>
                          <a:effectLst/>
                          <a:latin typeface="Century Gothic"/>
                          <a:ea typeface="Times New Roman"/>
                          <a:cs typeface="Times New Roman"/>
                        </a:rPr>
                      </a:br>
                      <a:r>
                        <a:rPr lang="sv-SE" sz="1100">
                          <a:solidFill>
                            <a:schemeClr val="tx1"/>
                          </a:solidFill>
                          <a:effectLst/>
                          <a:latin typeface="Century Gothic"/>
                          <a:ea typeface="Times New Roman"/>
                          <a:cs typeface="Times New Roman"/>
                        </a:rPr>
                        <a:t>exacerbation</a:t>
                      </a:r>
                    </a:p>
                  </a:txBody>
                  <a:tcPr marL="68580" marR="68580" marT="0" marB="0" anchor="ctr">
                    <a:lnL>
                      <a:noFill/>
                    </a:lnL>
                    <a:lnR w="12700" cap="flat" cmpd="sng" algn="ctr">
                      <a:solidFill>
                        <a:srgbClr val="DAD7CB"/>
                      </a:solidFill>
                      <a:prstDash val="solid"/>
                      <a:round/>
                      <a:headEnd type="none" w="med" len="med"/>
                      <a:tailEnd type="none" w="med" len="med"/>
                    </a:lnR>
                    <a:lnT w="12700" cap="flat" cmpd="sng" algn="ctr">
                      <a:solidFill>
                        <a:srgbClr val="857363"/>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Inom 6 veckor</a:t>
                      </a:r>
                    </a:p>
                  </a:txBody>
                  <a:tcPr marL="68580" marR="68580"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857363"/>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42900" lvl="0" indent="-342900" rtl="0">
                        <a:spcBef>
                          <a:spcPts val="300"/>
                        </a:spcBef>
                        <a:spcAft>
                          <a:spcPts val="100"/>
                        </a:spcAft>
                        <a:buFont typeface="Symbol"/>
                        <a:buChar char=""/>
                      </a:pPr>
                      <a:r>
                        <a:rPr lang="sv-SE" sz="1100" dirty="0">
                          <a:solidFill>
                            <a:schemeClr val="tx1"/>
                          </a:solidFill>
                          <a:effectLst/>
                          <a:latin typeface="Century Gothic"/>
                          <a:ea typeface="Times New Roman"/>
                          <a:cs typeface="Times New Roman"/>
                        </a:rPr>
                        <a:t>Bedömning av symtom med validerat frågeformulär (t.ex. CAT)</a:t>
                      </a:r>
                    </a:p>
                    <a:p>
                      <a:pPr marL="342900" lvl="0" indent="-342900">
                        <a:spcBef>
                          <a:spcPts val="100"/>
                        </a:spcBef>
                        <a:spcAft>
                          <a:spcPts val="100"/>
                        </a:spcAft>
                        <a:buFont typeface="Symbol"/>
                        <a:buChar char=""/>
                      </a:pPr>
                      <a:r>
                        <a:rPr lang="sv-SE" sz="1100" dirty="0">
                          <a:solidFill>
                            <a:schemeClr val="tx1"/>
                          </a:solidFill>
                          <a:effectLst/>
                          <a:latin typeface="Century Gothic"/>
                          <a:ea typeface="Times New Roman"/>
                          <a:cs typeface="Times New Roman"/>
                        </a:rPr>
                        <a:t>Anamnes om rökstatus, exacerbationer och </a:t>
                      </a:r>
                      <a:r>
                        <a:rPr lang="sv-SE" sz="1100" b="1" dirty="0">
                          <a:solidFill>
                            <a:schemeClr val="tx1"/>
                          </a:solidFill>
                          <a:effectLst/>
                          <a:latin typeface="Century Gothic"/>
                          <a:ea typeface="Times New Roman"/>
                          <a:cs typeface="Times New Roman"/>
                        </a:rPr>
                        <a:t>fysisk aktivitet</a:t>
                      </a:r>
                    </a:p>
                    <a:p>
                      <a:pPr marL="342900" lvl="0" indent="-342900">
                        <a:spcBef>
                          <a:spcPts val="100"/>
                        </a:spcBef>
                        <a:spcAft>
                          <a:spcPts val="100"/>
                        </a:spcAft>
                        <a:buFont typeface="Symbol"/>
                        <a:buChar char=""/>
                      </a:pPr>
                      <a:r>
                        <a:rPr lang="sv-SE" sz="1100" dirty="0">
                          <a:solidFill>
                            <a:schemeClr val="tx1"/>
                          </a:solidFill>
                          <a:effectLst/>
                          <a:latin typeface="Century Gothic"/>
                          <a:ea typeface="Times New Roman"/>
                          <a:cs typeface="Times New Roman"/>
                        </a:rPr>
                        <a:t>Uppföljning av skriftlig behandlingsplan</a:t>
                      </a:r>
                    </a:p>
                    <a:p>
                      <a:pPr marL="342900" lvl="0" indent="-342900">
                        <a:spcBef>
                          <a:spcPts val="100"/>
                        </a:spcBef>
                        <a:spcAft>
                          <a:spcPts val="100"/>
                        </a:spcAft>
                        <a:buFont typeface="Symbol"/>
                        <a:buChar char=""/>
                      </a:pPr>
                      <a:r>
                        <a:rPr lang="sv-SE" sz="1100" dirty="0">
                          <a:solidFill>
                            <a:schemeClr val="tx1"/>
                          </a:solidFill>
                          <a:effectLst/>
                          <a:latin typeface="Century Gothic"/>
                          <a:ea typeface="Times New Roman"/>
                          <a:cs typeface="Times New Roman"/>
                        </a:rPr>
                        <a:t>Undersökning av längd och vikt, inhalationsteknik och saturation</a:t>
                      </a:r>
                    </a:p>
                  </a:txBody>
                  <a:tcPr marL="68580" marR="68580" marT="0" marB="0" anchor="ctr">
                    <a:lnL w="12700" cap="flat" cmpd="sng" algn="ctr">
                      <a:solidFill>
                        <a:srgbClr val="DAD7CB"/>
                      </a:solidFill>
                      <a:prstDash val="solid"/>
                      <a:round/>
                      <a:headEnd type="none" w="med" len="med"/>
                      <a:tailEnd type="none" w="med" len="med"/>
                    </a:lnL>
                    <a:lnR>
                      <a:noFill/>
                    </a:lnR>
                    <a:lnT w="12700" cap="flat" cmpd="sng" algn="ctr">
                      <a:solidFill>
                        <a:srgbClr val="857363"/>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9984">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KOL med upprepade exacerbationer</a:t>
                      </a:r>
                    </a:p>
                  </a:txBody>
                  <a:tcPr marL="68580" marR="68580"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dirty="0">
                          <a:solidFill>
                            <a:schemeClr val="tx1"/>
                          </a:solidFill>
                          <a:effectLst/>
                          <a:latin typeface="Century Gothic"/>
                          <a:ea typeface="Times New Roman"/>
                          <a:cs typeface="Times New Roman"/>
                        </a:rPr>
                        <a:t>Minst 2 gånger per år</a:t>
                      </a:r>
                    </a:p>
                  </a:txBody>
                  <a:tcPr marL="68580" marR="68580"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v-SE"/>
                    </a:p>
                  </a:txBody>
                  <a:tcPr/>
                </a:tc>
                <a:extLst>
                  <a:ext uri="{0D108BD9-81ED-4DB2-BD59-A6C34878D82A}">
                    <a16:rowId xmlns:a16="http://schemas.microsoft.com/office/drawing/2014/main" val="10002"/>
                  </a:ext>
                </a:extLst>
              </a:tr>
              <a:tr h="52717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KOL med underhållsbehandling</a:t>
                      </a:r>
                    </a:p>
                  </a:txBody>
                  <a:tcPr marL="68580" marR="68580"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dirty="0">
                          <a:solidFill>
                            <a:schemeClr val="tx1"/>
                          </a:solidFill>
                          <a:effectLst/>
                          <a:latin typeface="Century Gothic"/>
                          <a:ea typeface="Times New Roman"/>
                          <a:cs typeface="Times New Roman"/>
                        </a:rPr>
                        <a:t>1 gång per år</a:t>
                      </a:r>
                    </a:p>
                  </a:txBody>
                  <a:tcPr marL="68580" marR="68580"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v-SE"/>
                    </a:p>
                  </a:txBody>
                  <a:tcPr/>
                </a:tc>
                <a:extLst>
                  <a:ext uri="{0D108BD9-81ED-4DB2-BD59-A6C34878D82A}">
                    <a16:rowId xmlns:a16="http://schemas.microsoft.com/office/drawing/2014/main" val="10003"/>
                  </a:ext>
                </a:extLst>
              </a:tr>
              <a:tr h="52717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KOL utan underhållsbehandling</a:t>
                      </a:r>
                    </a:p>
                  </a:txBody>
                  <a:tcPr marL="68580" marR="68580"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Vid behov</a:t>
                      </a:r>
                    </a:p>
                  </a:txBody>
                  <a:tcPr marL="68580" marR="68580"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v-SE"/>
                    </a:p>
                  </a:txBody>
                  <a:tcPr/>
                </a:tc>
                <a:extLst>
                  <a:ext uri="{0D108BD9-81ED-4DB2-BD59-A6C34878D82A}">
                    <a16:rowId xmlns:a16="http://schemas.microsoft.com/office/drawing/2014/main" val="10004"/>
                  </a:ext>
                </a:extLst>
              </a:tr>
              <a:tr h="50184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KOL, FEV</a:t>
                      </a:r>
                      <a:r>
                        <a:rPr lang="sv-SE" sz="1100" baseline="-25000">
                          <a:solidFill>
                            <a:schemeClr val="tx1"/>
                          </a:solidFill>
                          <a:effectLst/>
                          <a:latin typeface="Century Gothic"/>
                          <a:ea typeface="Times New Roman"/>
                          <a:cs typeface="Times New Roman"/>
                        </a:rPr>
                        <a:t>1 </a:t>
                      </a:r>
                      <a:r>
                        <a:rPr lang="sv-SE" sz="1100">
                          <a:solidFill>
                            <a:schemeClr val="tx1"/>
                          </a:solidFill>
                          <a:effectLst/>
                          <a:latin typeface="Century Gothic"/>
                          <a:ea typeface="Times New Roman"/>
                          <a:cs typeface="Times New Roman"/>
                        </a:rPr>
                        <a:t>&lt; 80 procent av förväntat värde</a:t>
                      </a:r>
                    </a:p>
                  </a:txBody>
                  <a:tcPr marL="68580" marR="68580"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dirty="0">
                          <a:solidFill>
                            <a:schemeClr val="tx1"/>
                          </a:solidFill>
                          <a:effectLst/>
                          <a:latin typeface="Century Gothic"/>
                          <a:ea typeface="Times New Roman"/>
                          <a:cs typeface="Times New Roman"/>
                        </a:rPr>
                        <a:t>1 gång per år,</a:t>
                      </a:r>
                      <a:br>
                        <a:rPr lang="sv-SE" sz="1100" dirty="0">
                          <a:solidFill>
                            <a:schemeClr val="tx1"/>
                          </a:solidFill>
                          <a:effectLst/>
                          <a:latin typeface="Century Gothic"/>
                          <a:ea typeface="Times New Roman"/>
                          <a:cs typeface="Times New Roman"/>
                        </a:rPr>
                      </a:br>
                      <a:r>
                        <a:rPr lang="sv-SE" sz="1100" dirty="0">
                          <a:solidFill>
                            <a:schemeClr val="tx1"/>
                          </a:solidFill>
                          <a:effectLst/>
                          <a:latin typeface="Century Gothic"/>
                          <a:ea typeface="Times New Roman"/>
                          <a:cs typeface="Times New Roman"/>
                        </a:rPr>
                        <a:t> i max 5 år</a:t>
                      </a:r>
                    </a:p>
                  </a:txBody>
                  <a:tcPr marL="68580" marR="68580"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Spirometri för att identifiera personer med snabb årlig lungfunktionsförsämring (”rapid decliners”)</a:t>
                      </a:r>
                    </a:p>
                  </a:txBody>
                  <a:tcPr marL="68580" marR="68580" marT="0" marB="0" anchor="ctr">
                    <a:lnL w="12700" cap="flat" cmpd="sng" algn="ctr">
                      <a:solidFill>
                        <a:srgbClr val="DAD7CB"/>
                      </a:solidFill>
                      <a:prstDash val="solid"/>
                      <a:round/>
                      <a:headEnd type="none" w="med" len="med"/>
                      <a:tailEnd type="none" w="med" len="med"/>
                    </a:lnL>
                    <a:lnR>
                      <a:noFill/>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4875">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a:solidFill>
                            <a:schemeClr val="tx1"/>
                          </a:solidFill>
                          <a:effectLst/>
                          <a:latin typeface="Century Gothic"/>
                          <a:ea typeface="Times New Roman"/>
                          <a:cs typeface="Times New Roman"/>
                        </a:rPr>
                        <a:t>Rökare med KOL</a:t>
                      </a:r>
                    </a:p>
                  </a:txBody>
                  <a:tcPr marL="68580" marR="68580"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9050" cap="flat" cmpd="sng" algn="ctr">
                      <a:solidFill>
                        <a:srgbClr val="85736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dirty="0">
                          <a:solidFill>
                            <a:schemeClr val="tx1"/>
                          </a:solidFill>
                          <a:effectLst/>
                          <a:latin typeface="Century Gothic"/>
                          <a:ea typeface="Times New Roman"/>
                          <a:cs typeface="Times New Roman"/>
                        </a:rPr>
                        <a:t>1 gång per år</a:t>
                      </a:r>
                    </a:p>
                  </a:txBody>
                  <a:tcPr marL="68580" marR="68580"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9050" cap="flat" cmpd="sng" algn="ctr">
                      <a:solidFill>
                        <a:srgbClr val="85736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100"/>
                        </a:spcBef>
                        <a:spcAft>
                          <a:spcPts val="100"/>
                        </a:spcAft>
                      </a:pPr>
                      <a:r>
                        <a:rPr lang="sv-SE" sz="1100" dirty="0">
                          <a:solidFill>
                            <a:schemeClr val="tx1"/>
                          </a:solidFill>
                          <a:effectLst/>
                          <a:latin typeface="Century Gothic"/>
                          <a:ea typeface="Times New Roman"/>
                          <a:cs typeface="Times New Roman"/>
                        </a:rPr>
                        <a:t>Spirometri</a:t>
                      </a:r>
                    </a:p>
                  </a:txBody>
                  <a:tcPr marL="68580" marR="68580" marT="0" marB="0" anchor="ctr">
                    <a:lnL w="12700" cap="flat" cmpd="sng" algn="ctr">
                      <a:solidFill>
                        <a:srgbClr val="DAD7CB"/>
                      </a:solidFill>
                      <a:prstDash val="solid"/>
                      <a:round/>
                      <a:headEnd type="none" w="med" len="med"/>
                      <a:tailEnd type="none" w="med" len="med"/>
                    </a:lnL>
                    <a:lnR>
                      <a:noFill/>
                    </a:lnR>
                    <a:lnT w="12700" cap="flat" cmpd="sng" algn="ctr">
                      <a:solidFill>
                        <a:srgbClr val="DAD7CB"/>
                      </a:solidFill>
                      <a:prstDash val="solid"/>
                      <a:round/>
                      <a:headEnd type="none" w="med" len="med"/>
                      <a:tailEnd type="none" w="med" len="med"/>
                    </a:lnT>
                    <a:lnB w="19050" cap="flat" cmpd="sng" algn="ctr">
                      <a:solidFill>
                        <a:srgbClr val="85736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Platshållare för sidfot 4"/>
          <p:cNvSpPr>
            <a:spLocks noGrp="1"/>
          </p:cNvSpPr>
          <p:nvPr>
            <p:ph type="ftr" sz="quarter" idx="11"/>
          </p:nvPr>
        </p:nvSpPr>
        <p:spPr>
          <a:xfrm>
            <a:off x="2286000" y="6115884"/>
            <a:ext cx="4829929" cy="365125"/>
          </a:xfrm>
        </p:spPr>
        <p:txBody>
          <a:bodyPr/>
          <a:lstStyle/>
          <a:p>
            <a:r>
              <a:rPr lang="sv-SE" dirty="0"/>
              <a:t>Socialstyrelsens behandlingsriktlinjer vid astma och kol</a:t>
            </a:r>
          </a:p>
        </p:txBody>
      </p:sp>
      <p:sp>
        <p:nvSpPr>
          <p:cNvPr id="10" name="Platshållare för datum 3"/>
          <p:cNvSpPr>
            <a:spLocks noGrp="1"/>
          </p:cNvSpPr>
          <p:nvPr>
            <p:ph type="dt" sz="half" idx="10"/>
          </p:nvPr>
        </p:nvSpPr>
        <p:spPr>
          <a:xfrm>
            <a:off x="993600" y="6115884"/>
            <a:ext cx="1440000" cy="365125"/>
          </a:xfrm>
        </p:spPr>
        <p:txBody>
          <a:bodyPr/>
          <a:lstStyle/>
          <a:p>
            <a:r>
              <a:rPr lang="sv-SE" dirty="0"/>
              <a:t>2021/12/08</a:t>
            </a:r>
          </a:p>
        </p:txBody>
      </p:sp>
    </p:spTree>
    <p:extLst>
      <p:ext uri="{BB962C8B-B14F-4D97-AF65-F5344CB8AC3E}">
        <p14:creationId xmlns:p14="http://schemas.microsoft.com/office/powerpoint/2010/main" val="84554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18097" y="169877"/>
            <a:ext cx="7640192" cy="1143000"/>
          </a:xfrm>
        </p:spPr>
        <p:txBody>
          <a:bodyPr/>
          <a:lstStyle/>
          <a:p>
            <a:r>
              <a:rPr lang="sv-SE" dirty="0"/>
              <a:t>BEDÖM NIVÅ AV FYSISK AKTIVITET</a:t>
            </a:r>
          </a:p>
        </p:txBody>
      </p:sp>
      <p:sp>
        <p:nvSpPr>
          <p:cNvPr id="4" name="Platshållare för datum 3"/>
          <p:cNvSpPr>
            <a:spLocks noGrp="1"/>
          </p:cNvSpPr>
          <p:nvPr>
            <p:ph type="dt" sz="half" idx="10"/>
          </p:nvPr>
        </p:nvSpPr>
        <p:spPr/>
        <p:txBody>
          <a:bodyPr/>
          <a:lstStyle/>
          <a:p>
            <a:r>
              <a:rPr lang="sv-SE" dirty="0"/>
              <a:t>2020/08/22</a:t>
            </a:r>
          </a:p>
        </p:txBody>
      </p:sp>
      <p:sp>
        <p:nvSpPr>
          <p:cNvPr id="6" name="Platshållare för bildnummer 5"/>
          <p:cNvSpPr>
            <a:spLocks noGrp="1"/>
          </p:cNvSpPr>
          <p:nvPr>
            <p:ph type="sldNum" sz="quarter" idx="4"/>
          </p:nvPr>
        </p:nvSpPr>
        <p:spPr/>
        <p:txBody>
          <a:bodyPr/>
          <a:lstStyle/>
          <a:p>
            <a:pPr algn="ctr"/>
            <a:r>
              <a:rPr lang="sv-SE" dirty="0"/>
              <a:t>Sida</a:t>
            </a:r>
            <a:r>
              <a:rPr lang="sv-SE" cap="none" dirty="0"/>
              <a:t> </a:t>
            </a:r>
            <a:fld id="{83CAF196-52AE-474F-8618-9C9C954F992D}" type="slidenum">
              <a:rPr lang="sv-SE" smtClean="0"/>
              <a:pPr algn="ctr"/>
              <a:t>16</a:t>
            </a:fld>
            <a:endParaRPr lang="sv-SE" dirty="0"/>
          </a:p>
        </p:txBody>
      </p:sp>
      <p:pic>
        <p:nvPicPr>
          <p:cNvPr id="7" name="Bildobjekt 6"/>
          <p:cNvPicPr>
            <a:picLocks noChangeAspect="1"/>
          </p:cNvPicPr>
          <p:nvPr/>
        </p:nvPicPr>
        <p:blipFill>
          <a:blip r:embed="rId3"/>
          <a:stretch>
            <a:fillRect/>
          </a:stretch>
        </p:blipFill>
        <p:spPr>
          <a:xfrm>
            <a:off x="304800" y="1421394"/>
            <a:ext cx="5105400" cy="5315621"/>
          </a:xfrm>
          <a:prstGeom prst="rect">
            <a:avLst/>
          </a:prstGeom>
        </p:spPr>
      </p:pic>
      <p:sp>
        <p:nvSpPr>
          <p:cNvPr id="10" name="textruta 9"/>
          <p:cNvSpPr txBox="1"/>
          <p:nvPr/>
        </p:nvSpPr>
        <p:spPr>
          <a:xfrm>
            <a:off x="4799848" y="2483284"/>
            <a:ext cx="2896352" cy="338554"/>
          </a:xfrm>
          <a:prstGeom prst="rect">
            <a:avLst/>
          </a:prstGeom>
          <a:solidFill>
            <a:schemeClr val="bg1"/>
          </a:solidFill>
          <a:ln w="38100">
            <a:solidFill>
              <a:srgbClr val="009036"/>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600" i="0" u="none" strike="noStrike" kern="0" cap="none" spc="0" normalizeH="0" baseline="0" noProof="0" dirty="0">
                <a:ln>
                  <a:noFill/>
                </a:ln>
                <a:solidFill>
                  <a:prstClr val="black"/>
                </a:solidFill>
                <a:effectLst/>
                <a:uLnTx/>
                <a:uFillTx/>
                <a:latin typeface="Georgia"/>
              </a:rPr>
              <a:t>Fråga 1: 1-6 poäng </a:t>
            </a:r>
          </a:p>
        </p:txBody>
      </p:sp>
      <p:sp>
        <p:nvSpPr>
          <p:cNvPr id="12" name="textruta 11"/>
          <p:cNvSpPr txBox="1"/>
          <p:nvPr/>
        </p:nvSpPr>
        <p:spPr>
          <a:xfrm>
            <a:off x="4814889" y="5105400"/>
            <a:ext cx="2896352" cy="338554"/>
          </a:xfrm>
          <a:prstGeom prst="rect">
            <a:avLst/>
          </a:prstGeom>
          <a:solidFill>
            <a:schemeClr val="bg1"/>
          </a:solidFill>
          <a:ln w="38100">
            <a:solidFill>
              <a:srgbClr val="009036"/>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600" i="0" u="none" strike="noStrike" kern="0" cap="none" spc="0" normalizeH="0" baseline="0" noProof="0" dirty="0">
                <a:ln>
                  <a:noFill/>
                </a:ln>
                <a:solidFill>
                  <a:prstClr val="black"/>
                </a:solidFill>
                <a:effectLst/>
                <a:uLnTx/>
                <a:uFillTx/>
                <a:latin typeface="Georgia"/>
              </a:rPr>
              <a:t>Fråga 2: 1-7 poäng</a:t>
            </a:r>
            <a:endParaRPr kumimoji="0" lang="sv-SE" sz="1600" b="0" i="0" u="none" strike="noStrike" kern="0" cap="none" spc="0" normalizeH="0" baseline="0" noProof="0" dirty="0">
              <a:ln>
                <a:noFill/>
              </a:ln>
              <a:solidFill>
                <a:prstClr val="black"/>
              </a:solidFill>
              <a:effectLst/>
              <a:uLnTx/>
              <a:uFillTx/>
              <a:latin typeface="Georgia"/>
            </a:endParaRPr>
          </a:p>
        </p:txBody>
      </p:sp>
      <p:sp>
        <p:nvSpPr>
          <p:cNvPr id="13" name="Platshållare för sidfot 4"/>
          <p:cNvSpPr>
            <a:spLocks noGrp="1"/>
          </p:cNvSpPr>
          <p:nvPr>
            <p:ph type="ftr" sz="quarter" idx="11"/>
          </p:nvPr>
        </p:nvSpPr>
        <p:spPr>
          <a:xfrm>
            <a:off x="2483768" y="6115884"/>
            <a:ext cx="4632161" cy="365125"/>
          </a:xfrm>
        </p:spPr>
        <p:txBody>
          <a:bodyPr/>
          <a:lstStyle/>
          <a:p>
            <a:r>
              <a:rPr lang="sv-SE" dirty="0"/>
              <a:t>Socialstyrelsens indikatorfrågor</a:t>
            </a:r>
          </a:p>
        </p:txBody>
      </p:sp>
    </p:spTree>
    <p:extLst>
      <p:ext uri="{BB962C8B-B14F-4D97-AF65-F5344CB8AC3E}">
        <p14:creationId xmlns:p14="http://schemas.microsoft.com/office/powerpoint/2010/main" val="252991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14400" y="198143"/>
            <a:ext cx="7877270" cy="1080468"/>
          </a:xfrm>
        </p:spPr>
        <p:txBody>
          <a:bodyPr/>
          <a:lstStyle/>
          <a:p>
            <a:r>
              <a:rPr lang="sv-SE" dirty="0">
                <a:cs typeface="Arial" panose="020B0604020202020204" pitchFamily="34" charset="0"/>
              </a:rPr>
              <a:t>BEDÖM NIVÅ AV FYSISK AKTIVITET</a:t>
            </a:r>
            <a:endParaRPr lang="sv-SE" dirty="0"/>
          </a:p>
        </p:txBody>
      </p:sp>
      <p:pic>
        <p:nvPicPr>
          <p:cNvPr id="9" name="Bildobjekt 8"/>
          <p:cNvPicPr>
            <a:picLocks noChangeAspect="1"/>
          </p:cNvPicPr>
          <p:nvPr/>
        </p:nvPicPr>
        <p:blipFill>
          <a:blip r:embed="rId3"/>
          <a:stretch>
            <a:fillRect/>
          </a:stretch>
        </p:blipFill>
        <p:spPr>
          <a:xfrm>
            <a:off x="335640" y="1278611"/>
            <a:ext cx="6044512" cy="3204732"/>
          </a:xfrm>
          <a:prstGeom prst="rect">
            <a:avLst/>
          </a:prstGeom>
        </p:spPr>
      </p:pic>
      <p:sp>
        <p:nvSpPr>
          <p:cNvPr id="5" name="Platshållare för datum 3"/>
          <p:cNvSpPr>
            <a:spLocks noGrp="1"/>
          </p:cNvSpPr>
          <p:nvPr>
            <p:ph type="dt" sz="half" idx="10"/>
          </p:nvPr>
        </p:nvSpPr>
        <p:spPr>
          <a:xfrm>
            <a:off x="993600" y="6115884"/>
            <a:ext cx="1440000" cy="365125"/>
          </a:xfrm>
        </p:spPr>
        <p:txBody>
          <a:bodyPr/>
          <a:lstStyle/>
          <a:p>
            <a:r>
              <a:rPr lang="sv-SE" dirty="0"/>
              <a:t>2021/12/08</a:t>
            </a:r>
          </a:p>
        </p:txBody>
      </p:sp>
      <p:sp>
        <p:nvSpPr>
          <p:cNvPr id="6" name="Platshållare för sidfot 4"/>
          <p:cNvSpPr>
            <a:spLocks noGrp="1"/>
          </p:cNvSpPr>
          <p:nvPr>
            <p:ph type="ftr" sz="quarter" idx="11"/>
          </p:nvPr>
        </p:nvSpPr>
        <p:spPr>
          <a:xfrm>
            <a:off x="2483768" y="6115884"/>
            <a:ext cx="4632161" cy="365125"/>
          </a:xfrm>
        </p:spPr>
        <p:txBody>
          <a:bodyPr/>
          <a:lstStyle/>
          <a:p>
            <a:r>
              <a:rPr lang="sv-SE" dirty="0"/>
              <a:t>Socialstyrelsens indikatorfrågor</a:t>
            </a:r>
          </a:p>
        </p:txBody>
      </p:sp>
      <p:sp>
        <p:nvSpPr>
          <p:cNvPr id="7" name="Platshållare för bildnummer 5"/>
          <p:cNvSpPr>
            <a:spLocks noGrp="1"/>
          </p:cNvSpPr>
          <p:nvPr>
            <p:ph type="sldNum" sz="quarter" idx="4"/>
          </p:nvPr>
        </p:nvSpPr>
        <p:spPr>
          <a:xfrm>
            <a:off x="7164287" y="6115884"/>
            <a:ext cx="768521" cy="365125"/>
          </a:xfrm>
        </p:spPr>
        <p:txBody>
          <a:bodyPr/>
          <a:lstStyle/>
          <a:p>
            <a:pPr algn="ctr"/>
            <a:r>
              <a:rPr lang="sv-SE" dirty="0"/>
              <a:t>Sida</a:t>
            </a:r>
            <a:r>
              <a:rPr lang="sv-SE" cap="none" dirty="0"/>
              <a:t> 18</a:t>
            </a:r>
            <a:endParaRPr lang="sv-SE" dirty="0"/>
          </a:p>
        </p:txBody>
      </p:sp>
      <p:sp>
        <p:nvSpPr>
          <p:cNvPr id="8" name="textruta 7"/>
          <p:cNvSpPr txBox="1"/>
          <p:nvPr/>
        </p:nvSpPr>
        <p:spPr>
          <a:xfrm>
            <a:off x="6705601" y="2434098"/>
            <a:ext cx="1905000" cy="1169551"/>
          </a:xfrm>
          <a:prstGeom prst="rect">
            <a:avLst/>
          </a:prstGeom>
          <a:solidFill>
            <a:schemeClr val="bg1"/>
          </a:solidFill>
          <a:ln w="38100">
            <a:solidFill>
              <a:srgbClr val="009036"/>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i="0" u="none" strike="noStrike" kern="0" cap="none" spc="0" normalizeH="0" baseline="0" noProof="0" dirty="0">
                <a:ln>
                  <a:noFill/>
                </a:ln>
                <a:solidFill>
                  <a:prstClr val="black"/>
                </a:solidFill>
                <a:effectLst/>
                <a:uLnTx/>
                <a:uFillTx/>
                <a:latin typeface="+mj-lt"/>
              </a:rPr>
              <a:t>Om totalsumma </a:t>
            </a:r>
            <a:r>
              <a:rPr kumimoji="0" lang="sv-SE" sz="1400" i="0" u="sng" strike="noStrike" kern="0" cap="none" spc="0" normalizeH="0" baseline="0" noProof="0" dirty="0">
                <a:ln>
                  <a:noFill/>
                </a:ln>
                <a:solidFill>
                  <a:prstClr val="black"/>
                </a:solidFill>
                <a:effectLst/>
                <a:uLnTx/>
                <a:uFillTx/>
                <a:latin typeface="+mj-lt"/>
              </a:rPr>
              <a:t>&gt;</a:t>
            </a:r>
            <a:r>
              <a:rPr kumimoji="0" lang="sv-SE" sz="1400" i="0" u="none" strike="noStrike" kern="0" cap="none" spc="0" normalizeH="0" baseline="0" noProof="0" dirty="0">
                <a:ln>
                  <a:noFill/>
                </a:ln>
                <a:solidFill>
                  <a:prstClr val="black"/>
                </a:solidFill>
                <a:effectLst/>
                <a:uLnTx/>
                <a:uFillTx/>
                <a:latin typeface="+mj-lt"/>
              </a:rPr>
              <a:t> 11 bedöms detta som att personen uppnår kriterierna för fysisk aktivitet</a:t>
            </a:r>
            <a:endParaRPr kumimoji="0" lang="sv-SE" sz="1400" b="0" i="0" u="none" strike="noStrike" kern="0" cap="none" spc="0" normalizeH="0" baseline="0" noProof="0" dirty="0">
              <a:ln>
                <a:noFill/>
              </a:ln>
              <a:solidFill>
                <a:prstClr val="black"/>
              </a:solidFill>
              <a:effectLst/>
              <a:uLnTx/>
              <a:uFillTx/>
              <a:latin typeface="+mj-lt"/>
            </a:endParaRPr>
          </a:p>
        </p:txBody>
      </p:sp>
      <p:sp>
        <p:nvSpPr>
          <p:cNvPr id="11" name="textruta 10"/>
          <p:cNvSpPr txBox="1"/>
          <p:nvPr/>
        </p:nvSpPr>
        <p:spPr>
          <a:xfrm>
            <a:off x="533400" y="4724400"/>
            <a:ext cx="5770313" cy="738664"/>
          </a:xfrm>
          <a:prstGeom prst="rect">
            <a:avLst/>
          </a:prstGeom>
          <a:solidFill>
            <a:schemeClr val="bg1"/>
          </a:solidFill>
          <a:ln w="38100">
            <a:solidFill>
              <a:srgbClr val="009036"/>
            </a:solidFill>
          </a:ln>
          <a:effectLst/>
        </p:spPr>
        <p:txBody>
          <a:bodyPr wrap="square" rtlCol="0">
            <a:spAutoFit/>
          </a:bodyPr>
          <a:lstStyle/>
          <a:p>
            <a:pPr marL="342900" indent="-342900">
              <a:buFont typeface="Arial" panose="020B0604020202020204" pitchFamily="34" charset="0"/>
              <a:buChar char="•"/>
            </a:pPr>
            <a:r>
              <a:rPr lang="sv-SE" sz="1400" dirty="0">
                <a:latin typeface="Arial" panose="020B0604020202020204" pitchFamily="34" charset="0"/>
                <a:cs typeface="Arial" panose="020B0604020202020204" pitchFamily="34" charset="0"/>
              </a:rPr>
              <a:t>Var medveten om att frågeformulär </a:t>
            </a:r>
            <a:r>
              <a:rPr lang="sv-SE" sz="1400" b="1" dirty="0">
                <a:latin typeface="Arial" panose="020B0604020202020204" pitchFamily="34" charset="0"/>
                <a:cs typeface="Arial" panose="020B0604020202020204" pitchFamily="34" charset="0"/>
              </a:rPr>
              <a:t>ofta överskattar </a:t>
            </a:r>
            <a:r>
              <a:rPr lang="sv-SE" sz="1400" dirty="0">
                <a:latin typeface="Arial" panose="020B0604020202020204" pitchFamily="34" charset="0"/>
                <a:cs typeface="Arial" panose="020B0604020202020204" pitchFamily="34" charset="0"/>
              </a:rPr>
              <a:t>aktivitetsnivå</a:t>
            </a:r>
          </a:p>
          <a:p>
            <a:pPr marL="342900" indent="-342900">
              <a:buFont typeface="Arial" panose="020B0604020202020204" pitchFamily="34" charset="0"/>
              <a:buChar char="•"/>
            </a:pPr>
            <a:r>
              <a:rPr lang="sv-SE" sz="1400" dirty="0">
                <a:latin typeface="Arial" panose="020B0604020202020204" pitchFamily="34" charset="0"/>
                <a:cs typeface="Arial" panose="020B0604020202020204" pitchFamily="34" charset="0"/>
              </a:rPr>
              <a:t>Mät </a:t>
            </a:r>
            <a:r>
              <a:rPr lang="sv-SE" sz="1400" b="1" dirty="0">
                <a:latin typeface="Arial" panose="020B0604020202020204" pitchFamily="34" charset="0"/>
                <a:cs typeface="Arial" panose="020B0604020202020204" pitchFamily="34" charset="0"/>
              </a:rPr>
              <a:t>flera gånger </a:t>
            </a:r>
            <a:r>
              <a:rPr lang="sv-SE" sz="1400" dirty="0">
                <a:latin typeface="Arial" panose="020B0604020202020204" pitchFamily="34" charset="0"/>
                <a:cs typeface="Arial" panose="020B0604020202020204" pitchFamily="34" charset="0"/>
              </a:rPr>
              <a:t>för att få en så bra bild som möjligt</a:t>
            </a:r>
          </a:p>
          <a:p>
            <a:pPr marL="342900" indent="-342900">
              <a:buFont typeface="Arial" panose="020B0604020202020204" pitchFamily="34" charset="0"/>
              <a:buChar char="•"/>
            </a:pPr>
            <a:r>
              <a:rPr lang="sv-SE" sz="1400" dirty="0">
                <a:latin typeface="Arial" panose="020B0604020202020204" pitchFamily="34" charset="0"/>
                <a:cs typeface="Arial" panose="020B0604020202020204" pitchFamily="34" charset="0"/>
              </a:rPr>
              <a:t>Kan användas för att följa </a:t>
            </a:r>
            <a:r>
              <a:rPr lang="sv-SE" sz="1400" b="1" dirty="0">
                <a:latin typeface="Arial" panose="020B0604020202020204" pitchFamily="34" charset="0"/>
                <a:cs typeface="Arial" panose="020B0604020202020204" pitchFamily="34" charset="0"/>
              </a:rPr>
              <a:t>förändring över tid</a:t>
            </a:r>
          </a:p>
        </p:txBody>
      </p:sp>
    </p:spTree>
    <p:extLst>
      <p:ext uri="{BB962C8B-B14F-4D97-AF65-F5344CB8AC3E}">
        <p14:creationId xmlns:p14="http://schemas.microsoft.com/office/powerpoint/2010/main" val="105786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001" y="304800"/>
            <a:ext cx="8589712" cy="1143000"/>
          </a:xfrm>
        </p:spPr>
        <p:txBody>
          <a:bodyPr/>
          <a:lstStyle/>
          <a:p>
            <a:pPr algn="ctr"/>
            <a:r>
              <a:rPr lang="sv-SE" dirty="0"/>
              <a:t>BEDÖM NIVÅ AV FYSISK AKTIVITET</a:t>
            </a:r>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18</a:t>
            </a:fld>
            <a:endParaRPr lang="sv-SE" dirty="0"/>
          </a:p>
        </p:txBody>
      </p:sp>
      <p:sp>
        <p:nvSpPr>
          <p:cNvPr id="9" name="textruta 8"/>
          <p:cNvSpPr txBox="1"/>
          <p:nvPr/>
        </p:nvSpPr>
        <p:spPr>
          <a:xfrm>
            <a:off x="457200" y="1429125"/>
            <a:ext cx="7138223" cy="4408899"/>
          </a:xfrm>
          <a:prstGeom prst="rect">
            <a:avLst/>
          </a:prstGeom>
          <a:noFill/>
        </p:spPr>
        <p:txBody>
          <a:bodyPr wrap="square" rtlCol="0">
            <a:spAutoFit/>
          </a:bodyPr>
          <a:lstStyle/>
          <a:p>
            <a:r>
              <a:rPr lang="sv-SE" sz="1650" b="1" dirty="0"/>
              <a:t>Objektivt - Stegräknare</a:t>
            </a:r>
          </a:p>
          <a:p>
            <a:pPr marL="257175" indent="-257175">
              <a:buFont typeface="Arial" panose="020B0604020202020204" pitchFamily="34" charset="0"/>
              <a:buChar char="•"/>
            </a:pPr>
            <a:r>
              <a:rPr lang="sv-SE" sz="1650" dirty="0"/>
              <a:t>Mäter objektivt steg per dag</a:t>
            </a:r>
          </a:p>
          <a:p>
            <a:pPr marL="257175" indent="-257175">
              <a:buFont typeface="Arial" panose="020B0604020202020204" pitchFamily="34" charset="0"/>
              <a:buChar char="•"/>
            </a:pPr>
            <a:r>
              <a:rPr lang="sv-SE" sz="1650" dirty="0"/>
              <a:t>Underskattar steg per dag</a:t>
            </a:r>
          </a:p>
          <a:p>
            <a:pPr marL="257175" indent="-257175">
              <a:buFont typeface="Arial" panose="020B0604020202020204" pitchFamily="34" charset="0"/>
              <a:buChar char="•"/>
            </a:pPr>
            <a:r>
              <a:rPr lang="sv-SE" sz="1650" dirty="0"/>
              <a:t>Positiv roll som motivationsverktyg</a:t>
            </a:r>
          </a:p>
          <a:p>
            <a:pPr marL="257175" indent="-257175">
              <a:buFont typeface="Arial" panose="020B0604020202020204" pitchFamily="34" charset="0"/>
              <a:buChar char="•"/>
            </a:pPr>
            <a:endParaRPr lang="sv-SE" sz="1650" dirty="0"/>
          </a:p>
          <a:p>
            <a:endParaRPr lang="sv-SE" sz="1650" dirty="0"/>
          </a:p>
          <a:p>
            <a:r>
              <a:rPr lang="sv-SE" sz="1650" b="1" dirty="0"/>
              <a:t>Objektivt - Aktivitetsmätare</a:t>
            </a:r>
          </a:p>
          <a:p>
            <a:pPr marL="257175" indent="-257175">
              <a:buFont typeface="Arial" panose="020B0604020202020204" pitchFamily="34" charset="0"/>
              <a:buChar char="•"/>
            </a:pPr>
            <a:r>
              <a:rPr lang="sv-SE" sz="1650" dirty="0"/>
              <a:t>Valida och reliabla</a:t>
            </a:r>
          </a:p>
          <a:p>
            <a:pPr marL="257175" indent="-257175">
              <a:buFont typeface="Arial" panose="020B0604020202020204" pitchFamily="34" charset="0"/>
              <a:buChar char="•"/>
            </a:pPr>
            <a:r>
              <a:rPr lang="sv-SE" sz="1650" dirty="0"/>
              <a:t>Dyra / låg tillgänglighet</a:t>
            </a:r>
          </a:p>
          <a:p>
            <a:pPr marL="257175" indent="-257175">
              <a:buFont typeface="Arial" panose="020B0604020202020204" pitchFamily="34" charset="0"/>
              <a:buChar char="•"/>
            </a:pPr>
            <a:endParaRPr lang="sv-SE" sz="1650" dirty="0"/>
          </a:p>
          <a:p>
            <a:endParaRPr lang="sv-SE" sz="1650" dirty="0"/>
          </a:p>
          <a:p>
            <a:endParaRPr lang="sv-SE" sz="1650" dirty="0"/>
          </a:p>
          <a:p>
            <a:r>
              <a:rPr lang="sv-SE" sz="1650" b="1" dirty="0"/>
              <a:t>Objektivt - Mobiltelefoner/</a:t>
            </a:r>
            <a:r>
              <a:rPr lang="sv-SE" sz="1650" b="1" dirty="0" err="1"/>
              <a:t>appar</a:t>
            </a:r>
            <a:endParaRPr lang="sv-SE" sz="1650" b="1" dirty="0"/>
          </a:p>
          <a:p>
            <a:pPr marL="257175" indent="-257175">
              <a:buFont typeface="Arial" panose="020B0604020202020204" pitchFamily="34" charset="0"/>
              <a:buChar char="•"/>
            </a:pPr>
            <a:r>
              <a:rPr lang="sv-SE" sz="1650" dirty="0"/>
              <a:t>Väldigt lite forskning</a:t>
            </a:r>
          </a:p>
          <a:p>
            <a:pPr marL="257175" indent="-257175">
              <a:buFont typeface="Arial" panose="020B0604020202020204" pitchFamily="34" charset="0"/>
              <a:buChar char="•"/>
            </a:pPr>
            <a:r>
              <a:rPr lang="sv-SE" sz="1650" dirty="0"/>
              <a:t>Utvecklingen går fort fram</a:t>
            </a:r>
          </a:p>
          <a:p>
            <a:pPr marL="257175" indent="-257175">
              <a:buFont typeface="Arial" panose="020B0604020202020204" pitchFamily="34" charset="0"/>
              <a:buChar char="•"/>
            </a:pPr>
            <a:endParaRPr lang="sv-SE" sz="1650" b="1" dirty="0"/>
          </a:p>
          <a:p>
            <a:pPr marL="257175" indent="-257175">
              <a:buFont typeface="Arial" panose="020B0604020202020204" pitchFamily="34" charset="0"/>
              <a:buChar char="•"/>
            </a:pPr>
            <a:endParaRPr lang="sv-SE" sz="1650"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17" y="2861779"/>
            <a:ext cx="1328603" cy="1328603"/>
          </a:xfrm>
          <a:prstGeom prst="rect">
            <a:avLst/>
          </a:prstGeom>
        </p:spPr>
      </p:pic>
      <p:pic>
        <p:nvPicPr>
          <p:cNvPr id="12" name="Bildobjekt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834" y="3170208"/>
            <a:ext cx="1312715" cy="1155972"/>
          </a:xfrm>
          <a:prstGeom prst="rect">
            <a:avLst/>
          </a:prstGeom>
        </p:spPr>
      </p:pic>
      <p:pic>
        <p:nvPicPr>
          <p:cNvPr id="13" name="Bildobjekt 12"/>
          <p:cNvPicPr>
            <a:picLocks noChangeAspect="1"/>
          </p:cNvPicPr>
          <p:nvPr/>
        </p:nvPicPr>
        <p:blipFill>
          <a:blip r:embed="rId5"/>
          <a:stretch>
            <a:fillRect/>
          </a:stretch>
        </p:blipFill>
        <p:spPr>
          <a:xfrm>
            <a:off x="6914210" y="2846284"/>
            <a:ext cx="1362425" cy="1362425"/>
          </a:xfrm>
          <a:prstGeom prst="rect">
            <a:avLst/>
          </a:prstGeom>
        </p:spPr>
      </p:pic>
      <p:pic>
        <p:nvPicPr>
          <p:cNvPr id="14" name="Bildobjekt 13"/>
          <p:cNvPicPr>
            <a:picLocks noChangeAspect="1"/>
          </p:cNvPicPr>
          <p:nvPr/>
        </p:nvPicPr>
        <p:blipFill>
          <a:blip r:embed="rId6"/>
          <a:stretch>
            <a:fillRect/>
          </a:stretch>
        </p:blipFill>
        <p:spPr>
          <a:xfrm>
            <a:off x="4396090" y="1564215"/>
            <a:ext cx="1282069" cy="1282069"/>
          </a:xfrm>
          <a:prstGeom prst="rect">
            <a:avLst/>
          </a:prstGeom>
        </p:spPr>
      </p:pic>
      <p:pic>
        <p:nvPicPr>
          <p:cNvPr id="15" name="Bildobjekt 14"/>
          <p:cNvPicPr>
            <a:picLocks noChangeAspect="1"/>
          </p:cNvPicPr>
          <p:nvPr/>
        </p:nvPicPr>
        <p:blipFill>
          <a:blip r:embed="rId7"/>
          <a:stretch>
            <a:fillRect/>
          </a:stretch>
        </p:blipFill>
        <p:spPr>
          <a:xfrm>
            <a:off x="5973387" y="1624147"/>
            <a:ext cx="2037713" cy="1130558"/>
          </a:xfrm>
          <a:prstGeom prst="rect">
            <a:avLst/>
          </a:prstGeom>
        </p:spPr>
      </p:pic>
      <p:pic>
        <p:nvPicPr>
          <p:cNvPr id="16" name="Bildobjekt 15"/>
          <p:cNvPicPr>
            <a:picLocks noChangeAspect="1"/>
          </p:cNvPicPr>
          <p:nvPr/>
        </p:nvPicPr>
        <p:blipFill>
          <a:blip r:embed="rId8"/>
          <a:stretch>
            <a:fillRect/>
          </a:stretch>
        </p:blipFill>
        <p:spPr>
          <a:xfrm>
            <a:off x="4026311" y="4425642"/>
            <a:ext cx="2185988" cy="1178719"/>
          </a:xfrm>
          <a:prstGeom prst="rect">
            <a:avLst/>
          </a:prstGeom>
        </p:spPr>
      </p:pic>
    </p:spTree>
    <p:extLst>
      <p:ext uri="{BB962C8B-B14F-4D97-AF65-F5344CB8AC3E}">
        <p14:creationId xmlns:p14="http://schemas.microsoft.com/office/powerpoint/2010/main" val="154393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001" y="304800"/>
            <a:ext cx="8589712" cy="1143000"/>
          </a:xfrm>
        </p:spPr>
        <p:txBody>
          <a:bodyPr/>
          <a:lstStyle/>
          <a:p>
            <a:pPr algn="ctr"/>
            <a:r>
              <a:rPr lang="sv-SE" dirty="0"/>
              <a:t>BEDÖM NIVÅ AV FYSISK KAPACITET</a:t>
            </a:r>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19</a:t>
            </a:fld>
            <a:endParaRPr lang="sv-SE" dirty="0"/>
          </a:p>
        </p:txBody>
      </p:sp>
      <p:pic>
        <p:nvPicPr>
          <p:cNvPr id="17" name="Bildobjekt 16"/>
          <p:cNvPicPr>
            <a:picLocks noChangeAspect="1"/>
          </p:cNvPicPr>
          <p:nvPr/>
        </p:nvPicPr>
        <p:blipFill>
          <a:blip r:embed="rId3"/>
          <a:stretch>
            <a:fillRect/>
          </a:stretch>
        </p:blipFill>
        <p:spPr>
          <a:xfrm>
            <a:off x="577847" y="1295400"/>
            <a:ext cx="6970700" cy="4438135"/>
          </a:xfrm>
          <a:prstGeom prst="rect">
            <a:avLst/>
          </a:prstGeom>
        </p:spPr>
      </p:pic>
      <p:sp>
        <p:nvSpPr>
          <p:cNvPr id="19" name="textruta 18"/>
          <p:cNvSpPr txBox="1"/>
          <p:nvPr/>
        </p:nvSpPr>
        <p:spPr>
          <a:xfrm>
            <a:off x="6643009" y="2704624"/>
            <a:ext cx="2262427" cy="1323439"/>
          </a:xfrm>
          <a:prstGeom prst="rect">
            <a:avLst/>
          </a:prstGeom>
          <a:solidFill>
            <a:srgbClr val="EABAB9"/>
          </a:solidFill>
          <a:ln w="38100">
            <a:solidFill>
              <a:srgbClr val="EABAB9"/>
            </a:solidFill>
          </a:ln>
          <a:effectLst/>
        </p:spPr>
        <p:txBody>
          <a:bodyPr wrap="square" rtlCol="0">
            <a:spAutoFit/>
          </a:bodyPr>
          <a:lstStyle/>
          <a:p>
            <a:pPr algn="ctr" defTabSz="514350">
              <a:defRPr/>
            </a:pPr>
            <a:r>
              <a:rPr lang="sv-SE" sz="1600" b="1" kern="0" dirty="0">
                <a:solidFill>
                  <a:prstClr val="black"/>
                </a:solidFill>
              </a:rPr>
              <a:t>Större möjlighet att förbättra fysisk aktivitet om individen har en bättre kapacitet!</a:t>
            </a:r>
            <a:endParaRPr lang="sv-SE" sz="1600" kern="0" dirty="0">
              <a:solidFill>
                <a:prstClr val="black"/>
              </a:solidFill>
            </a:endParaRPr>
          </a:p>
        </p:txBody>
      </p:sp>
    </p:spTree>
    <p:extLst>
      <p:ext uri="{BB962C8B-B14F-4D97-AF65-F5344CB8AC3E}">
        <p14:creationId xmlns:p14="http://schemas.microsoft.com/office/powerpoint/2010/main" val="8836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STRUKTUR</a:t>
            </a:r>
          </a:p>
        </p:txBody>
      </p:sp>
      <p:sp>
        <p:nvSpPr>
          <p:cNvPr id="3" name="Platshållare för innehåll 2"/>
          <p:cNvSpPr>
            <a:spLocks noGrp="1"/>
          </p:cNvSpPr>
          <p:nvPr>
            <p:ph idx="1"/>
          </p:nvPr>
        </p:nvSpPr>
        <p:spPr/>
        <p:txBody>
          <a:bodyPr/>
          <a:lstStyle/>
          <a:p>
            <a:r>
              <a:rPr lang="sv-SE" dirty="0"/>
              <a:t>Vad är fysisk aktivitet?</a:t>
            </a:r>
          </a:p>
          <a:p>
            <a:r>
              <a:rPr lang="sv-SE" dirty="0"/>
              <a:t>Vilken betydelse har fysisk aktivitet vid KOL?</a:t>
            </a:r>
          </a:p>
          <a:p>
            <a:r>
              <a:rPr lang="sv-SE" dirty="0"/>
              <a:t>Vad kan vi göra beträffande fysisk aktivitet vid KOL?</a:t>
            </a:r>
          </a:p>
          <a:p>
            <a:endParaRPr lang="sv-SE" dirty="0"/>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2</a:t>
            </a:fld>
            <a:endParaRPr lang="sv-SE" dirty="0"/>
          </a:p>
        </p:txBody>
      </p:sp>
    </p:spTree>
    <p:extLst>
      <p:ext uri="{BB962C8B-B14F-4D97-AF65-F5344CB8AC3E}">
        <p14:creationId xmlns:p14="http://schemas.microsoft.com/office/powerpoint/2010/main" val="368273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2400" y="7189"/>
            <a:ext cx="8818313" cy="1143000"/>
          </a:xfrm>
        </p:spPr>
        <p:txBody>
          <a:bodyPr/>
          <a:lstStyle/>
          <a:p>
            <a:pPr algn="ctr"/>
            <a:r>
              <a:rPr lang="sv-SE" dirty="0"/>
              <a:t>VAD SKALL VI VARA UPPMÄRKSAMMA PÅ?</a:t>
            </a:r>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20</a:t>
            </a:fld>
            <a:endParaRPr lang="sv-SE" dirty="0"/>
          </a:p>
        </p:txBody>
      </p:sp>
      <p:sp>
        <p:nvSpPr>
          <p:cNvPr id="17" name="textruta 16"/>
          <p:cNvSpPr txBox="1"/>
          <p:nvPr/>
        </p:nvSpPr>
        <p:spPr>
          <a:xfrm>
            <a:off x="445492" y="1143000"/>
            <a:ext cx="7487316" cy="4524315"/>
          </a:xfrm>
          <a:prstGeom prst="rect">
            <a:avLst/>
          </a:prstGeom>
          <a:noFill/>
          <a:ln w="38100">
            <a:solidFill>
              <a:schemeClr val="bg1"/>
            </a:solidFill>
          </a:ln>
        </p:spPr>
        <p:txBody>
          <a:bodyPr wrap="square" rtlCol="0">
            <a:spAutoFit/>
          </a:bodyPr>
          <a:lstStyle/>
          <a:p>
            <a:r>
              <a:rPr lang="sv-SE" sz="1600" b="1" dirty="0"/>
              <a:t>PERSONER MED LÅG FYSISK AKTIVITET ÄR/HAR OFTARE</a:t>
            </a:r>
          </a:p>
          <a:p>
            <a:pPr marL="342900" indent="-342900">
              <a:buFont typeface="Arial" panose="020B0604020202020204" pitchFamily="34" charset="0"/>
              <a:buChar char="•"/>
            </a:pPr>
            <a:r>
              <a:rPr lang="sv-SE" sz="1600" dirty="0"/>
              <a:t>Fler komorbiditeter (ofta över 2)</a:t>
            </a:r>
          </a:p>
          <a:p>
            <a:pPr marL="342900" indent="-342900">
              <a:buFont typeface="Arial" panose="020B0604020202020204" pitchFamily="34" charset="0"/>
              <a:buChar char="•"/>
            </a:pPr>
            <a:r>
              <a:rPr lang="sv-SE" sz="1600" dirty="0"/>
              <a:t>Fler sjukhusinläggningar </a:t>
            </a:r>
          </a:p>
          <a:p>
            <a:pPr marL="342900" indent="-342900">
              <a:buFont typeface="Arial" panose="020B0604020202020204" pitchFamily="34" charset="0"/>
              <a:buChar char="•"/>
            </a:pPr>
            <a:r>
              <a:rPr lang="sv-SE" sz="1600" dirty="0"/>
              <a:t>Oftare grad III/IV på </a:t>
            </a:r>
            <a:r>
              <a:rPr lang="sv-SE" sz="1600" dirty="0" err="1"/>
              <a:t>mMRC</a:t>
            </a:r>
            <a:endParaRPr lang="sv-SE" sz="1600" dirty="0"/>
          </a:p>
          <a:p>
            <a:endParaRPr lang="sv-SE" sz="1600" b="1" dirty="0"/>
          </a:p>
          <a:p>
            <a:r>
              <a:rPr lang="sv-SE" sz="1600" b="1" dirty="0"/>
              <a:t>FAKTORER SOM INTE VERKAR HA BETYDELSE ÄR</a:t>
            </a:r>
          </a:p>
          <a:p>
            <a:pPr marL="342900" indent="-342900">
              <a:buFont typeface="Arial" panose="020B0604020202020204" pitchFamily="34" charset="0"/>
              <a:buChar char="•"/>
            </a:pPr>
            <a:r>
              <a:rPr lang="sv-SE" sz="1600" dirty="0"/>
              <a:t>GOLD stadium</a:t>
            </a:r>
          </a:p>
          <a:p>
            <a:pPr marL="342900" indent="-342900">
              <a:buFont typeface="Arial" panose="020B0604020202020204" pitchFamily="34" charset="0"/>
              <a:buChar char="•"/>
            </a:pPr>
            <a:r>
              <a:rPr lang="sv-SE" sz="1600" dirty="0"/>
              <a:t>BMI</a:t>
            </a:r>
          </a:p>
          <a:p>
            <a:pPr marL="342900" indent="-342900">
              <a:buFont typeface="Arial" panose="020B0604020202020204" pitchFamily="34" charset="0"/>
              <a:buChar char="•"/>
            </a:pPr>
            <a:r>
              <a:rPr lang="sv-SE" sz="1600" dirty="0"/>
              <a:t>Pack-</a:t>
            </a:r>
            <a:r>
              <a:rPr lang="sv-SE" sz="1600" dirty="0" err="1"/>
              <a:t>Years</a:t>
            </a:r>
            <a:endParaRPr lang="sv-SE" sz="1600" dirty="0"/>
          </a:p>
          <a:p>
            <a:pPr marL="342900" indent="-342900">
              <a:buFont typeface="Arial" panose="020B0604020202020204" pitchFamily="34" charset="0"/>
              <a:buChar char="•"/>
            </a:pPr>
            <a:r>
              <a:rPr lang="sv-SE" sz="1600" dirty="0"/>
              <a:t>Rökstatus</a:t>
            </a:r>
          </a:p>
          <a:p>
            <a:pPr marL="342900" indent="-342900">
              <a:buFont typeface="Arial" panose="020B0604020202020204" pitchFamily="34" charset="0"/>
              <a:buChar char="•"/>
            </a:pPr>
            <a:endParaRPr lang="sv-SE" sz="1600" dirty="0"/>
          </a:p>
          <a:p>
            <a:r>
              <a:rPr lang="sv-SE" sz="1600" b="1" dirty="0"/>
              <a:t>FRAMGÅNGSFAKTORER</a:t>
            </a:r>
          </a:p>
          <a:p>
            <a:pPr marL="285750" indent="-285750">
              <a:buFont typeface="Arial" panose="020B0604020202020204" pitchFamily="34" charset="0"/>
              <a:buChar char="•"/>
            </a:pPr>
            <a:r>
              <a:rPr lang="sv-SE" sz="1600" dirty="0"/>
              <a:t>Socialt stöd</a:t>
            </a:r>
          </a:p>
          <a:p>
            <a:pPr marL="285750" indent="-285750">
              <a:buFont typeface="Arial" panose="020B0604020202020204" pitchFamily="34" charset="0"/>
              <a:buChar char="•"/>
            </a:pPr>
            <a:r>
              <a:rPr lang="sv-SE" sz="1600" dirty="0"/>
              <a:t>Gruppträning</a:t>
            </a:r>
          </a:p>
          <a:p>
            <a:pPr marL="285750" indent="-285750">
              <a:buFont typeface="Arial" panose="020B0604020202020204" pitchFamily="34" charset="0"/>
              <a:buChar char="•"/>
            </a:pPr>
            <a:r>
              <a:rPr lang="sv-SE" sz="1600" b="1" dirty="0"/>
              <a:t>Patienterna upplever nytta</a:t>
            </a:r>
          </a:p>
          <a:p>
            <a:pPr marL="285750" indent="-285750">
              <a:buFont typeface="Arial" panose="020B0604020202020204" pitchFamily="34" charset="0"/>
              <a:buChar char="•"/>
            </a:pPr>
            <a:r>
              <a:rPr lang="sv-SE" sz="1600" b="1" dirty="0"/>
              <a:t>Motivation</a:t>
            </a:r>
          </a:p>
          <a:p>
            <a:pPr marL="285750" indent="-285750">
              <a:buFont typeface="Arial" panose="020B0604020202020204" pitchFamily="34" charset="0"/>
              <a:buChar char="•"/>
            </a:pPr>
            <a:r>
              <a:rPr lang="sv-SE" sz="1600" b="1" dirty="0"/>
              <a:t>Professionellt stöd</a:t>
            </a:r>
          </a:p>
          <a:p>
            <a:endParaRPr lang="sv-SE" sz="1600" dirty="0"/>
          </a:p>
        </p:txBody>
      </p:sp>
      <p:sp>
        <p:nvSpPr>
          <p:cNvPr id="18" name="textruta 17"/>
          <p:cNvSpPr txBox="1"/>
          <p:nvPr/>
        </p:nvSpPr>
        <p:spPr>
          <a:xfrm>
            <a:off x="3810000" y="4343400"/>
            <a:ext cx="3778370" cy="584775"/>
          </a:xfrm>
          <a:prstGeom prst="rect">
            <a:avLst/>
          </a:prstGeom>
          <a:solidFill>
            <a:schemeClr val="bg1"/>
          </a:solidFill>
          <a:ln w="12700">
            <a:solidFill>
              <a:srgbClr val="009036"/>
            </a:solidFill>
          </a:ln>
          <a:effectLst/>
        </p:spPr>
        <p:txBody>
          <a:bodyPr wrap="square" rtlCol="0">
            <a:spAutoFit/>
          </a:bodyPr>
          <a:lstStyle/>
          <a:p>
            <a:r>
              <a:rPr lang="sv-SE" sz="1600" b="1" dirty="0">
                <a:latin typeface="Arial" panose="020B0604020202020204" pitchFamily="34" charset="0"/>
                <a:cs typeface="Arial" panose="020B0604020202020204" pitchFamily="34" charset="0"/>
              </a:rPr>
              <a:t>ALLA</a:t>
            </a:r>
            <a:r>
              <a:rPr lang="sv-SE" sz="1600" dirty="0">
                <a:latin typeface="Arial" panose="020B0604020202020204" pitchFamily="34" charset="0"/>
                <a:cs typeface="Arial" panose="020B0604020202020204" pitchFamily="34" charset="0"/>
              </a:rPr>
              <a:t> hälsoprofessioner bör informera patienten om vikten av fysisk aktivitet! </a:t>
            </a:r>
            <a:endParaRPr kumimoji="0" lang="sv-SE" sz="1600" b="0" i="0" u="none" strike="noStrike" kern="0" cap="none" spc="0" normalizeH="0" baseline="0" noProof="0" dirty="0">
              <a:ln>
                <a:noFill/>
              </a:ln>
              <a:solidFill>
                <a:prstClr val="black"/>
              </a:solidFill>
              <a:effectLst/>
              <a:uLnTx/>
              <a:uFillTx/>
              <a:latin typeface="Georgia"/>
            </a:endParaRPr>
          </a:p>
        </p:txBody>
      </p:sp>
    </p:spTree>
    <p:extLst>
      <p:ext uri="{BB962C8B-B14F-4D97-AF65-F5344CB8AC3E}">
        <p14:creationId xmlns:p14="http://schemas.microsoft.com/office/powerpoint/2010/main" val="118522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2020/08/22</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dirty="0"/>
              <a:t>Sida</a:t>
            </a:r>
            <a:r>
              <a:rPr lang="sv-SE" cap="none" dirty="0"/>
              <a:t> </a:t>
            </a:r>
            <a:fld id="{83CAF196-52AE-474F-8618-9C9C954F992D}" type="slidenum">
              <a:rPr lang="sv-SE" smtClean="0"/>
              <a:pPr algn="ctr"/>
              <a:t>21</a:t>
            </a:fld>
            <a:endParaRPr lang="sv-SE" dirty="0"/>
          </a:p>
        </p:txBody>
      </p:sp>
      <p:pic>
        <p:nvPicPr>
          <p:cNvPr id="9" name="Bildobjekt 8"/>
          <p:cNvPicPr>
            <a:picLocks noChangeAspect="1"/>
          </p:cNvPicPr>
          <p:nvPr/>
        </p:nvPicPr>
        <p:blipFill>
          <a:blip r:embed="rId3"/>
          <a:stretch>
            <a:fillRect/>
          </a:stretch>
        </p:blipFill>
        <p:spPr>
          <a:xfrm>
            <a:off x="381001" y="1279320"/>
            <a:ext cx="6248399" cy="2811604"/>
          </a:xfrm>
          <a:prstGeom prst="rect">
            <a:avLst/>
          </a:prstGeom>
        </p:spPr>
      </p:pic>
      <p:sp>
        <p:nvSpPr>
          <p:cNvPr id="3" name="Rektangel 2"/>
          <p:cNvSpPr/>
          <p:nvPr/>
        </p:nvSpPr>
        <p:spPr>
          <a:xfrm>
            <a:off x="5754587" y="3237558"/>
            <a:ext cx="2819400" cy="997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11" name="textruta 10"/>
          <p:cNvSpPr txBox="1"/>
          <p:nvPr/>
        </p:nvSpPr>
        <p:spPr>
          <a:xfrm>
            <a:off x="4343400" y="2389613"/>
            <a:ext cx="3429000" cy="830997"/>
          </a:xfrm>
          <a:prstGeom prst="rect">
            <a:avLst/>
          </a:prstGeom>
          <a:solidFill>
            <a:schemeClr val="bg1"/>
          </a:solid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KONTINUERLIG AKTIVITET</a:t>
            </a: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Endast 25% </a:t>
            </a:r>
            <a:r>
              <a:rPr kumimoji="0" lang="sv-SE" sz="1200" b="0" i="0" u="none" strike="noStrike" kern="0" cap="none" spc="0" normalizeH="0" baseline="0" noProof="0" dirty="0">
                <a:ln>
                  <a:noFill/>
                </a:ln>
                <a:solidFill>
                  <a:prstClr val="black"/>
                </a:solidFill>
                <a:effectLst/>
                <a:uLnTx/>
                <a:uFillTx/>
                <a:latin typeface="Georgia"/>
              </a:rPr>
              <a:t>uppnådde målet om </a:t>
            </a:r>
            <a:r>
              <a:rPr kumimoji="0" lang="sv-SE" sz="1200" b="1" i="0" u="none" strike="noStrike" kern="0" cap="none" spc="0" normalizeH="0" baseline="0" noProof="0" dirty="0">
                <a:ln>
                  <a:noFill/>
                </a:ln>
                <a:solidFill>
                  <a:prstClr val="black"/>
                </a:solidFill>
                <a:effectLst/>
                <a:uLnTx/>
                <a:uFillTx/>
                <a:latin typeface="Georgia"/>
              </a:rPr>
              <a:t>30 minuter av kontinuerlig aktivitet </a:t>
            </a:r>
            <a:r>
              <a:rPr kumimoji="0" lang="sv-SE" sz="1200" b="0" i="0" u="none" strike="noStrike" kern="0" cap="none" spc="0" normalizeH="0" baseline="0" noProof="0" dirty="0">
                <a:ln>
                  <a:noFill/>
                </a:ln>
                <a:solidFill>
                  <a:prstClr val="black"/>
                </a:solidFill>
                <a:effectLst/>
                <a:uLnTx/>
                <a:uFillTx/>
                <a:latin typeface="Georgia"/>
              </a:rPr>
              <a:t>/ 5-dagar i veckan på minst </a:t>
            </a:r>
            <a:r>
              <a:rPr kumimoji="0" lang="sv-SE" sz="1200" b="1" i="0" u="none" strike="noStrike" kern="0" cap="none" spc="0" normalizeH="0" baseline="0" noProof="0" dirty="0">
                <a:ln>
                  <a:noFill/>
                </a:ln>
                <a:solidFill>
                  <a:prstClr val="black"/>
                </a:solidFill>
                <a:effectLst/>
                <a:uLnTx/>
                <a:uFillTx/>
                <a:latin typeface="Georgia"/>
              </a:rPr>
              <a:t>moderat intensitet</a:t>
            </a:r>
          </a:p>
        </p:txBody>
      </p:sp>
      <p:pic>
        <p:nvPicPr>
          <p:cNvPr id="14" name="Bildobjekt 13"/>
          <p:cNvPicPr>
            <a:picLocks noChangeAspect="1"/>
          </p:cNvPicPr>
          <p:nvPr/>
        </p:nvPicPr>
        <p:blipFill>
          <a:blip r:embed="rId4"/>
          <a:stretch>
            <a:fillRect/>
          </a:stretch>
        </p:blipFill>
        <p:spPr>
          <a:xfrm>
            <a:off x="31630" y="3886200"/>
            <a:ext cx="6850538" cy="2727769"/>
          </a:xfrm>
          <a:prstGeom prst="rect">
            <a:avLst/>
          </a:prstGeom>
        </p:spPr>
      </p:pic>
      <p:sp>
        <p:nvSpPr>
          <p:cNvPr id="15" name="textruta 14"/>
          <p:cNvSpPr txBox="1"/>
          <p:nvPr/>
        </p:nvSpPr>
        <p:spPr>
          <a:xfrm>
            <a:off x="4653950" y="4493212"/>
            <a:ext cx="3661914" cy="830997"/>
          </a:xfrm>
          <a:prstGeom prst="rect">
            <a:avLst/>
          </a:prstGeom>
          <a:solidFill>
            <a:schemeClr val="bg1"/>
          </a:solid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DELA UPP AKTIVITETEN</a:t>
            </a:r>
          </a:p>
          <a:p>
            <a:pPr marL="0" marR="0" lvl="0" indent="0" defTabSz="914400" eaLnBrk="1" fontAlgn="auto" latinLnBrk="0" hangingPunct="1">
              <a:lnSpc>
                <a:spcPct val="100000"/>
              </a:lnSpc>
              <a:spcBef>
                <a:spcPts val="0"/>
              </a:spcBef>
              <a:spcAft>
                <a:spcPts val="0"/>
              </a:spcAft>
              <a:buClrTx/>
              <a:buSzTx/>
              <a:buFontTx/>
              <a:buNone/>
              <a:tabLst/>
              <a:defRPr/>
            </a:pPr>
            <a:r>
              <a:rPr lang="sv-SE" sz="1200" kern="0" dirty="0">
                <a:solidFill>
                  <a:prstClr val="black"/>
                </a:solidFill>
                <a:latin typeface="Georgia"/>
              </a:rPr>
              <a:t>Om aktiviteten delades upp i 10 minuters intervaller (3x10 min) så uppnådde </a:t>
            </a:r>
            <a:r>
              <a:rPr lang="sv-SE" sz="1200" b="1" kern="0" dirty="0">
                <a:solidFill>
                  <a:prstClr val="black"/>
                </a:solidFill>
                <a:latin typeface="Georgia"/>
              </a:rPr>
              <a:t>nästan 60% rekommendationerna</a:t>
            </a:r>
            <a:endParaRPr kumimoji="0" lang="sv-SE" sz="1050" b="1" i="0" u="none" strike="noStrike" kern="0" cap="none" spc="0" normalizeH="0" baseline="0" noProof="0" dirty="0">
              <a:ln>
                <a:noFill/>
              </a:ln>
              <a:solidFill>
                <a:prstClr val="black"/>
              </a:solidFill>
              <a:effectLst/>
              <a:uLnTx/>
              <a:uFillTx/>
              <a:latin typeface="Georgia"/>
            </a:endParaRPr>
          </a:p>
        </p:txBody>
      </p:sp>
      <p:sp>
        <p:nvSpPr>
          <p:cNvPr id="16" name="Rubrik 1"/>
          <p:cNvSpPr>
            <a:spLocks noGrp="1"/>
          </p:cNvSpPr>
          <p:nvPr>
            <p:ph type="title"/>
          </p:nvPr>
        </p:nvSpPr>
        <p:spPr>
          <a:xfrm>
            <a:off x="64698" y="414427"/>
            <a:ext cx="9143999" cy="1143000"/>
          </a:xfrm>
        </p:spPr>
        <p:txBody>
          <a:bodyPr>
            <a:normAutofit/>
          </a:bodyPr>
          <a:lstStyle/>
          <a:p>
            <a:pPr algn="ctr"/>
            <a:r>
              <a:rPr lang="sv-SE" dirty="0"/>
              <a:t>DELA UPP AKTIVITETEN</a:t>
            </a:r>
          </a:p>
        </p:txBody>
      </p:sp>
      <p:sp>
        <p:nvSpPr>
          <p:cNvPr id="18" name="textruta 17"/>
          <p:cNvSpPr txBox="1"/>
          <p:nvPr/>
        </p:nvSpPr>
        <p:spPr>
          <a:xfrm>
            <a:off x="5333330" y="5789190"/>
            <a:ext cx="3661914" cy="830997"/>
          </a:xfrm>
          <a:prstGeom prst="rect">
            <a:avLst/>
          </a:prstGeom>
          <a:solidFill>
            <a:schemeClr val="bg1"/>
          </a:solid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LITEN SKILLNAD HAR STOR BETYDELSE</a:t>
            </a:r>
          </a:p>
          <a:p>
            <a:pPr lvl="0">
              <a:defRPr/>
            </a:pPr>
            <a:r>
              <a:rPr lang="sv-SE" sz="1200" kern="0" dirty="0">
                <a:solidFill>
                  <a:prstClr val="black"/>
                </a:solidFill>
                <a:latin typeface="Georgia"/>
              </a:rPr>
              <a:t>En promenad i moderat intensitet i ungefär 6-minuter (minst 600 steg) är kliniskt relevant.  Minskar risken för </a:t>
            </a:r>
            <a:r>
              <a:rPr lang="sv-SE" sz="1200" kern="0" dirty="0" err="1">
                <a:solidFill>
                  <a:prstClr val="black"/>
                </a:solidFill>
                <a:latin typeface="Georgia"/>
              </a:rPr>
              <a:t>exacerbation</a:t>
            </a:r>
            <a:r>
              <a:rPr lang="sv-SE" sz="1200" kern="0" dirty="0">
                <a:solidFill>
                  <a:prstClr val="black"/>
                </a:solidFill>
                <a:latin typeface="Georgia"/>
              </a:rPr>
              <a:t> med &gt; 30%</a:t>
            </a:r>
            <a:endParaRPr kumimoji="0" lang="sv-SE" sz="1050" b="1" i="0" u="none" strike="noStrike" kern="0" cap="none" spc="0" normalizeH="0" baseline="0" noProof="0" dirty="0">
              <a:ln>
                <a:noFill/>
              </a:ln>
              <a:solidFill>
                <a:prstClr val="black"/>
              </a:solidFill>
              <a:effectLst/>
              <a:uLnTx/>
              <a:uFillTx/>
              <a:latin typeface="Georgia"/>
            </a:endParaRPr>
          </a:p>
        </p:txBody>
      </p:sp>
    </p:spTree>
    <p:extLst>
      <p:ext uri="{BB962C8B-B14F-4D97-AF65-F5344CB8AC3E}">
        <p14:creationId xmlns:p14="http://schemas.microsoft.com/office/powerpoint/2010/main" val="21407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261992" y="71975"/>
            <a:ext cx="9194800" cy="1080468"/>
          </a:xfrm>
        </p:spPr>
        <p:txBody>
          <a:bodyPr/>
          <a:lstStyle/>
          <a:p>
            <a:pPr algn="ctr"/>
            <a:r>
              <a:rPr lang="sv-SE" dirty="0"/>
              <a:t>ANVÄND STEGRÄKNARE</a:t>
            </a:r>
          </a:p>
        </p:txBody>
      </p:sp>
      <p:pic>
        <p:nvPicPr>
          <p:cNvPr id="5" name="Bildobjekt 4"/>
          <p:cNvPicPr>
            <a:picLocks noChangeAspect="1"/>
          </p:cNvPicPr>
          <p:nvPr/>
        </p:nvPicPr>
        <p:blipFill>
          <a:blip r:embed="rId3"/>
          <a:stretch>
            <a:fillRect/>
          </a:stretch>
        </p:blipFill>
        <p:spPr>
          <a:xfrm>
            <a:off x="80946" y="1066799"/>
            <a:ext cx="8953501" cy="5504456"/>
          </a:xfrm>
          <a:prstGeom prst="rect">
            <a:avLst/>
          </a:prstGeom>
          <a:ln w="28575">
            <a:solidFill>
              <a:schemeClr val="tx1"/>
            </a:solidFill>
          </a:ln>
        </p:spPr>
      </p:pic>
      <p:sp>
        <p:nvSpPr>
          <p:cNvPr id="8" name="textruta 7"/>
          <p:cNvSpPr txBox="1"/>
          <p:nvPr/>
        </p:nvSpPr>
        <p:spPr>
          <a:xfrm>
            <a:off x="6062647" y="117645"/>
            <a:ext cx="2971800" cy="830997"/>
          </a:xfrm>
          <a:prstGeom prst="rect">
            <a:avLst/>
          </a:prstGeom>
          <a:solidFill>
            <a:schemeClr val="bg1"/>
          </a:solid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b="1" kern="0" dirty="0">
                <a:solidFill>
                  <a:prstClr val="black"/>
                </a:solidFill>
                <a:latin typeface="Georgia"/>
              </a:rPr>
              <a:t>STEGRÄKNARE</a:t>
            </a:r>
            <a:endParaRPr kumimoji="0" lang="sv-SE" sz="1200" b="1" i="0" u="none" strike="noStrike" kern="0" cap="none" spc="0" normalizeH="0" baseline="0" noProof="0" dirty="0">
              <a:ln>
                <a:noFill/>
              </a:ln>
              <a:solidFill>
                <a:prstClr val="black"/>
              </a:solidFill>
              <a:effectLst/>
              <a:uLnTx/>
              <a:uFillTx/>
              <a:latin typeface="Georgia"/>
            </a:endParaRPr>
          </a:p>
          <a:p>
            <a:pPr marL="0" marR="0" lvl="0" indent="0" defTabSz="914400" eaLnBrk="1" fontAlgn="auto" latinLnBrk="0" hangingPunct="1">
              <a:lnSpc>
                <a:spcPct val="100000"/>
              </a:lnSpc>
              <a:spcBef>
                <a:spcPts val="0"/>
              </a:spcBef>
              <a:spcAft>
                <a:spcPts val="0"/>
              </a:spcAft>
              <a:buClrTx/>
              <a:buSzTx/>
              <a:buFontTx/>
              <a:buNone/>
              <a:tabLst/>
              <a:defRPr/>
            </a:pPr>
            <a:r>
              <a:rPr lang="sv-SE" sz="1200" kern="0" dirty="0">
                <a:solidFill>
                  <a:prstClr val="black"/>
                </a:solidFill>
                <a:latin typeface="Georgia"/>
              </a:rPr>
              <a:t>Visat positiv effekt på fysisk aktivitet både som enskild behandling samt i tillägg till lungrehabilitering</a:t>
            </a:r>
            <a:endParaRPr kumimoji="0" lang="sv-SE" sz="1050" i="0" u="none" strike="noStrike" kern="0" cap="none" spc="0" normalizeH="0" baseline="0" noProof="0" dirty="0">
              <a:ln>
                <a:noFill/>
              </a:ln>
              <a:solidFill>
                <a:prstClr val="black"/>
              </a:solidFill>
              <a:effectLst/>
              <a:uLnTx/>
              <a:uFillTx/>
              <a:latin typeface="Georgia"/>
            </a:endParaRPr>
          </a:p>
        </p:txBody>
      </p:sp>
      <p:sp>
        <p:nvSpPr>
          <p:cNvPr id="9" name="textruta 8"/>
          <p:cNvSpPr txBox="1"/>
          <p:nvPr/>
        </p:nvSpPr>
        <p:spPr>
          <a:xfrm>
            <a:off x="28574" y="6624817"/>
            <a:ext cx="9115425" cy="230832"/>
          </a:xfrm>
          <a:prstGeom prst="rect">
            <a:avLst/>
          </a:prstGeom>
          <a:solidFill>
            <a:schemeClr val="bg1"/>
          </a:solid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900" b="1" kern="0" dirty="0">
                <a:solidFill>
                  <a:prstClr val="black"/>
                </a:solidFill>
                <a:latin typeface="Georgia"/>
              </a:rPr>
              <a:t>FÖRKLARING                   = </a:t>
            </a:r>
            <a:r>
              <a:rPr lang="sv-SE" sz="900" kern="0" dirty="0">
                <a:solidFill>
                  <a:prstClr val="black"/>
                </a:solidFill>
                <a:latin typeface="Georgia"/>
              </a:rPr>
              <a:t>medelvärdet i studierna. Eftersom medelvärdena ligger till höger om den heldragna linjen så är det en skillnad mot kontrollbehandlingen  </a:t>
            </a:r>
          </a:p>
        </p:txBody>
      </p:sp>
      <p:pic>
        <p:nvPicPr>
          <p:cNvPr id="10" name="Bildobjekt 9"/>
          <p:cNvPicPr>
            <a:picLocks noChangeAspect="1"/>
          </p:cNvPicPr>
          <p:nvPr/>
        </p:nvPicPr>
        <p:blipFill>
          <a:blip r:embed="rId4"/>
          <a:stretch>
            <a:fillRect/>
          </a:stretch>
        </p:blipFill>
        <p:spPr>
          <a:xfrm>
            <a:off x="1066800" y="6665758"/>
            <a:ext cx="384719" cy="175906"/>
          </a:xfrm>
          <a:prstGeom prst="rect">
            <a:avLst/>
          </a:prstGeom>
        </p:spPr>
      </p:pic>
    </p:spTree>
    <p:extLst>
      <p:ext uri="{BB962C8B-B14F-4D97-AF65-F5344CB8AC3E}">
        <p14:creationId xmlns:p14="http://schemas.microsoft.com/office/powerpoint/2010/main" val="210493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r>
              <a:rPr lang="sv-SE" dirty="0" err="1"/>
              <a:t>Burge</a:t>
            </a:r>
            <a:r>
              <a:rPr lang="sv-SE" dirty="0"/>
              <a:t> et al. April 2020 </a:t>
            </a:r>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23</a:t>
            </a:fld>
            <a:endParaRPr lang="sv-SE" dirty="0"/>
          </a:p>
        </p:txBody>
      </p:sp>
      <p:sp>
        <p:nvSpPr>
          <p:cNvPr id="8" name="Rubrik 1"/>
          <p:cNvSpPr>
            <a:spLocks noGrp="1"/>
          </p:cNvSpPr>
          <p:nvPr>
            <p:ph type="title"/>
          </p:nvPr>
        </p:nvSpPr>
        <p:spPr>
          <a:xfrm>
            <a:off x="76200" y="1371600"/>
            <a:ext cx="9143999" cy="1143000"/>
          </a:xfrm>
        </p:spPr>
        <p:txBody>
          <a:bodyPr>
            <a:normAutofit/>
          </a:bodyPr>
          <a:lstStyle/>
          <a:p>
            <a:pPr algn="ctr"/>
            <a:r>
              <a:rPr lang="sv-SE" dirty="0"/>
              <a:t>EVIDENS FÖR OLIKA BEHANDLINGSMETODER</a:t>
            </a:r>
          </a:p>
        </p:txBody>
      </p:sp>
      <p:pic>
        <p:nvPicPr>
          <p:cNvPr id="2" name="Bildobjekt 1"/>
          <p:cNvPicPr>
            <a:picLocks noChangeAspect="1"/>
          </p:cNvPicPr>
          <p:nvPr/>
        </p:nvPicPr>
        <p:blipFill>
          <a:blip r:embed="rId3"/>
          <a:stretch>
            <a:fillRect/>
          </a:stretch>
        </p:blipFill>
        <p:spPr>
          <a:xfrm>
            <a:off x="228600" y="2671245"/>
            <a:ext cx="5231207" cy="2369879"/>
          </a:xfrm>
          <a:prstGeom prst="rect">
            <a:avLst/>
          </a:prstGeom>
          <a:ln>
            <a:solidFill>
              <a:srgbClr val="009036"/>
            </a:solidFill>
          </a:ln>
        </p:spPr>
      </p:pic>
      <p:sp>
        <p:nvSpPr>
          <p:cNvPr id="14" name="textruta 13"/>
          <p:cNvSpPr txBox="1"/>
          <p:nvPr/>
        </p:nvSpPr>
        <p:spPr>
          <a:xfrm>
            <a:off x="5562600" y="2671245"/>
            <a:ext cx="3455593" cy="2369880"/>
          </a:xfrm>
          <a:prstGeom prst="rect">
            <a:avLst/>
          </a:prstGeom>
          <a:solidFill>
            <a:schemeClr val="bg1"/>
          </a:solidFill>
          <a:ln>
            <a:solidFill>
              <a:srgbClr val="009036"/>
            </a:solidFill>
          </a:ln>
          <a:effectLst/>
        </p:spPr>
        <p:txBody>
          <a:bodyPr wrap="square" rtlCol="0">
            <a:spAutoFit/>
          </a:bodyPr>
          <a:lstStyle/>
          <a:p>
            <a:pPr marL="171450" lvl="0" indent="-171450">
              <a:buFont typeface="Arial" panose="020B0604020202020204" pitchFamily="34" charset="0"/>
              <a:buChar char="•"/>
            </a:pPr>
            <a:r>
              <a:rPr lang="sv-SE" sz="1400" b="1" kern="0" dirty="0">
                <a:solidFill>
                  <a:prstClr val="black"/>
                </a:solidFill>
                <a:latin typeface="Georgia"/>
              </a:rPr>
              <a:t>76 studier, 8018 personer</a:t>
            </a:r>
          </a:p>
          <a:p>
            <a:pPr marL="171450" lvl="0" indent="-171450">
              <a:buFont typeface="Arial" panose="020B0604020202020204" pitchFamily="34" charset="0"/>
              <a:buChar char="•"/>
            </a:pPr>
            <a:r>
              <a:rPr lang="sv-SE" sz="1400" b="1" kern="0" dirty="0">
                <a:solidFill>
                  <a:prstClr val="black"/>
                </a:solidFill>
                <a:latin typeface="Georgia"/>
              </a:rPr>
              <a:t>Behandlingsmetoder: </a:t>
            </a:r>
          </a:p>
          <a:p>
            <a:pPr marL="628650" lvl="1" indent="-171450">
              <a:buFont typeface="Arial" panose="020B0604020202020204" pitchFamily="34" charset="0"/>
              <a:buChar char="•"/>
            </a:pPr>
            <a:r>
              <a:rPr lang="sv-SE" sz="1200" b="1" kern="0" dirty="0">
                <a:solidFill>
                  <a:prstClr val="black"/>
                </a:solidFill>
                <a:latin typeface="Georgia"/>
              </a:rPr>
              <a:t>fysisk träning</a:t>
            </a:r>
          </a:p>
          <a:p>
            <a:pPr marL="628650" lvl="1" indent="-171450">
              <a:buFont typeface="Arial" panose="020B0604020202020204" pitchFamily="34" charset="0"/>
              <a:buChar char="•"/>
            </a:pPr>
            <a:r>
              <a:rPr lang="sv-SE" sz="1200" b="1" kern="0" dirty="0">
                <a:solidFill>
                  <a:prstClr val="black"/>
                </a:solidFill>
                <a:latin typeface="Georgia"/>
              </a:rPr>
              <a:t>rådgivning om fysisk aktivitet </a:t>
            </a:r>
          </a:p>
          <a:p>
            <a:pPr marL="628650" lvl="1" indent="-171450">
              <a:buFont typeface="Arial" panose="020B0604020202020204" pitchFamily="34" charset="0"/>
              <a:buChar char="•"/>
            </a:pPr>
            <a:r>
              <a:rPr lang="sv-SE" sz="1200" b="1" kern="0" dirty="0">
                <a:solidFill>
                  <a:prstClr val="black"/>
                </a:solidFill>
                <a:latin typeface="Georgia"/>
              </a:rPr>
              <a:t>läkemedel</a:t>
            </a:r>
          </a:p>
          <a:p>
            <a:pPr marL="628650" lvl="1" indent="-171450">
              <a:buFont typeface="Arial" panose="020B0604020202020204" pitchFamily="34" charset="0"/>
              <a:buChar char="•"/>
            </a:pPr>
            <a:r>
              <a:rPr lang="sv-SE" sz="1200" kern="0" dirty="0">
                <a:solidFill>
                  <a:prstClr val="black"/>
                </a:solidFill>
                <a:latin typeface="Georgia"/>
              </a:rPr>
              <a:t>egenvård (</a:t>
            </a:r>
            <a:r>
              <a:rPr lang="sv-SE" sz="1200" kern="0" dirty="0" err="1">
                <a:solidFill>
                  <a:prstClr val="black"/>
                </a:solidFill>
                <a:latin typeface="Georgia"/>
              </a:rPr>
              <a:t>self</a:t>
            </a:r>
            <a:r>
              <a:rPr lang="sv-SE" sz="1200" kern="0" dirty="0">
                <a:solidFill>
                  <a:prstClr val="black"/>
                </a:solidFill>
                <a:latin typeface="Georgia"/>
              </a:rPr>
              <a:t>-management)</a:t>
            </a:r>
          </a:p>
          <a:p>
            <a:pPr marL="628650" lvl="1" indent="-171450">
              <a:buFont typeface="Arial" panose="020B0604020202020204" pitchFamily="34" charset="0"/>
              <a:buChar char="•"/>
            </a:pPr>
            <a:r>
              <a:rPr lang="sv-SE" sz="1200" kern="0" dirty="0">
                <a:solidFill>
                  <a:prstClr val="black"/>
                </a:solidFill>
                <a:latin typeface="Georgia"/>
              </a:rPr>
              <a:t>kosttillskott, </a:t>
            </a:r>
          </a:p>
          <a:p>
            <a:pPr marL="628650" lvl="1" indent="-171450">
              <a:buFont typeface="Arial" panose="020B0604020202020204" pitchFamily="34" charset="0"/>
              <a:buChar char="•"/>
            </a:pPr>
            <a:r>
              <a:rPr lang="sv-SE" sz="1200" kern="0" dirty="0">
                <a:solidFill>
                  <a:prstClr val="black"/>
                </a:solidFill>
                <a:latin typeface="Georgia"/>
              </a:rPr>
              <a:t>syrgas, </a:t>
            </a:r>
          </a:p>
          <a:p>
            <a:pPr marL="628650" lvl="1" indent="-171450">
              <a:buFont typeface="Arial" panose="020B0604020202020204" pitchFamily="34" charset="0"/>
              <a:buChar char="•"/>
            </a:pPr>
            <a:r>
              <a:rPr lang="sv-SE" sz="1200" kern="0" dirty="0">
                <a:solidFill>
                  <a:prstClr val="black"/>
                </a:solidFill>
                <a:latin typeface="Georgia"/>
              </a:rPr>
              <a:t>non-</a:t>
            </a:r>
            <a:r>
              <a:rPr lang="sv-SE" sz="1200" kern="0" dirty="0" err="1">
                <a:solidFill>
                  <a:prstClr val="black"/>
                </a:solidFill>
                <a:latin typeface="Georgia"/>
              </a:rPr>
              <a:t>invasiv</a:t>
            </a:r>
            <a:r>
              <a:rPr lang="sv-SE" sz="1200" kern="0" dirty="0">
                <a:solidFill>
                  <a:prstClr val="black"/>
                </a:solidFill>
                <a:latin typeface="Georgia"/>
              </a:rPr>
              <a:t> ventilation, </a:t>
            </a:r>
          </a:p>
          <a:p>
            <a:pPr marL="628650" lvl="1" indent="-171450">
              <a:buFont typeface="Arial" panose="020B0604020202020204" pitchFamily="34" charset="0"/>
              <a:buChar char="•"/>
            </a:pPr>
            <a:r>
              <a:rPr lang="sv-SE" sz="1200" kern="0" dirty="0">
                <a:solidFill>
                  <a:prstClr val="black"/>
                </a:solidFill>
                <a:latin typeface="Georgia"/>
              </a:rPr>
              <a:t>inspiratorisk muskelträning, </a:t>
            </a:r>
          </a:p>
          <a:p>
            <a:pPr marL="628650" lvl="1" indent="-171450">
              <a:buFont typeface="Arial" panose="020B0604020202020204" pitchFamily="34" charset="0"/>
              <a:buChar char="•"/>
            </a:pPr>
            <a:r>
              <a:rPr lang="sv-SE" sz="1200" kern="0" dirty="0">
                <a:solidFill>
                  <a:prstClr val="black"/>
                </a:solidFill>
                <a:latin typeface="Georgia"/>
              </a:rPr>
              <a:t>neuromuskulär stimulering</a:t>
            </a:r>
          </a:p>
          <a:p>
            <a:pPr marL="628650" lvl="1" indent="-171450">
              <a:buFont typeface="Arial" panose="020B0604020202020204" pitchFamily="34" charset="0"/>
              <a:buChar char="•"/>
            </a:pPr>
            <a:r>
              <a:rPr lang="sv-SE" sz="1200" kern="0" dirty="0">
                <a:solidFill>
                  <a:prstClr val="black"/>
                </a:solidFill>
                <a:latin typeface="Georgia"/>
              </a:rPr>
              <a:t>bronkkirurgi</a:t>
            </a:r>
          </a:p>
        </p:txBody>
      </p:sp>
    </p:spTree>
    <p:extLst>
      <p:ext uri="{BB962C8B-B14F-4D97-AF65-F5344CB8AC3E}">
        <p14:creationId xmlns:p14="http://schemas.microsoft.com/office/powerpoint/2010/main" val="8287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7817" y="1077173"/>
            <a:ext cx="8839200" cy="1143000"/>
          </a:xfrm>
        </p:spPr>
        <p:txBody>
          <a:bodyPr>
            <a:normAutofit/>
          </a:bodyPr>
          <a:lstStyle/>
          <a:p>
            <a:r>
              <a:rPr lang="sv-SE" sz="2200" dirty="0"/>
              <a:t>Fysisk träning</a:t>
            </a:r>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24</a:t>
            </a:fld>
            <a:endParaRPr lang="sv-SE" dirty="0"/>
          </a:p>
        </p:txBody>
      </p:sp>
      <p:sp>
        <p:nvSpPr>
          <p:cNvPr id="30" name="Rubrik 1"/>
          <p:cNvSpPr txBox="1">
            <a:spLocks/>
          </p:cNvSpPr>
          <p:nvPr/>
        </p:nvSpPr>
        <p:spPr>
          <a:xfrm>
            <a:off x="147817" y="2935501"/>
            <a:ext cx="7752622" cy="1570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sv-SE" sz="2200" dirty="0"/>
              <a:t>Rådgivning om fysisk aktivitet</a:t>
            </a:r>
          </a:p>
        </p:txBody>
      </p:sp>
      <p:sp>
        <p:nvSpPr>
          <p:cNvPr id="16" name="textruta 15"/>
          <p:cNvSpPr txBox="1"/>
          <p:nvPr/>
        </p:nvSpPr>
        <p:spPr>
          <a:xfrm>
            <a:off x="772620" y="1930521"/>
            <a:ext cx="6161580" cy="1077218"/>
          </a:xfrm>
          <a:prstGeom prst="rect">
            <a:avLst/>
          </a:prstGeom>
          <a:solidFill>
            <a:schemeClr val="bg1"/>
          </a:solidFill>
          <a:ln>
            <a:solidFill>
              <a:srgbClr val="009036"/>
            </a:solidFill>
          </a:ln>
          <a:effectLst/>
        </p:spPr>
        <p:txBody>
          <a:bodyPr wrap="square" rtlCol="0">
            <a:spAutoFit/>
          </a:bodyPr>
          <a:lstStyle/>
          <a:p>
            <a:pPr lvl="0"/>
            <a:r>
              <a:rPr kumimoji="0" lang="sv-SE" sz="1600" i="0" u="none" strike="noStrike" kern="0" cap="none" spc="0" normalizeH="0" baseline="0" noProof="0" dirty="0">
                <a:ln>
                  <a:noFill/>
                </a:ln>
                <a:solidFill>
                  <a:prstClr val="black"/>
                </a:solidFill>
                <a:effectLst/>
                <a:uLnTx/>
                <a:uFillTx/>
                <a:latin typeface="Georgia"/>
              </a:rPr>
              <a:t>Träning, specifikt </a:t>
            </a:r>
            <a:r>
              <a:rPr kumimoji="0" lang="sv-SE" sz="1600" b="1" i="0" u="none" strike="noStrike" kern="0" cap="none" spc="0" normalizeH="0" baseline="0" noProof="0" dirty="0">
                <a:ln>
                  <a:noFill/>
                </a:ln>
                <a:solidFill>
                  <a:prstClr val="black"/>
                </a:solidFill>
                <a:effectLst/>
                <a:uLnTx/>
                <a:uFillTx/>
                <a:latin typeface="Georgia"/>
              </a:rPr>
              <a:t>högintensiv</a:t>
            </a:r>
            <a:r>
              <a:rPr kumimoji="0" lang="sv-SE" sz="1600" b="1" i="0" u="none" strike="noStrike" kern="0" cap="none" spc="0" normalizeH="0" noProof="0" dirty="0">
                <a:ln>
                  <a:noFill/>
                </a:ln>
                <a:solidFill>
                  <a:prstClr val="black"/>
                </a:solidFill>
                <a:effectLst/>
                <a:uLnTx/>
                <a:uFillTx/>
                <a:latin typeface="Georgia"/>
              </a:rPr>
              <a:t> konditionsträning</a:t>
            </a:r>
            <a:r>
              <a:rPr kumimoji="0" lang="sv-SE" sz="1600" i="0" u="none" strike="noStrike" kern="0" cap="none" spc="0" normalizeH="0" noProof="0" dirty="0">
                <a:ln>
                  <a:noFill/>
                </a:ln>
                <a:solidFill>
                  <a:prstClr val="black"/>
                </a:solidFill>
                <a:effectLst/>
                <a:uLnTx/>
                <a:uFillTx/>
                <a:latin typeface="Georgia"/>
              </a:rPr>
              <a:t> har positiv effekt på fysisk aktivitet i form av </a:t>
            </a:r>
            <a:r>
              <a:rPr kumimoji="0" lang="sv-SE" sz="1600" b="1" i="0" u="none" strike="noStrike" kern="0" cap="none" spc="0" normalizeH="0" noProof="0" dirty="0">
                <a:ln>
                  <a:noFill/>
                </a:ln>
                <a:solidFill>
                  <a:prstClr val="black"/>
                </a:solidFill>
                <a:effectLst/>
                <a:uLnTx/>
                <a:uFillTx/>
                <a:latin typeface="Georgia"/>
              </a:rPr>
              <a:t>ökad tid i moderat till hög intensitet </a:t>
            </a:r>
            <a:r>
              <a:rPr kumimoji="0" lang="sv-SE" sz="1600" i="0" u="none" strike="noStrike" kern="0" cap="none" spc="0" normalizeH="0" noProof="0" dirty="0">
                <a:ln>
                  <a:noFill/>
                </a:ln>
                <a:solidFill>
                  <a:prstClr val="black"/>
                </a:solidFill>
                <a:effectLst/>
                <a:uLnTx/>
                <a:uFillTx/>
                <a:latin typeface="Georgia"/>
              </a:rPr>
              <a:t>från ca 11-14 minuter till 18-20 minuter i jämförelse med sedvanlig behandling. </a:t>
            </a:r>
            <a:endParaRPr kumimoji="0" lang="sv-SE" sz="1600" b="0" i="0" u="none" strike="noStrike" kern="0" cap="none" spc="0" normalizeH="0" baseline="0" noProof="0" dirty="0">
              <a:ln>
                <a:noFill/>
              </a:ln>
              <a:solidFill>
                <a:prstClr val="black"/>
              </a:solidFill>
              <a:effectLst/>
              <a:uLnTx/>
              <a:uFillTx/>
              <a:latin typeface="Georgia"/>
            </a:endParaRPr>
          </a:p>
        </p:txBody>
      </p:sp>
      <p:sp>
        <p:nvSpPr>
          <p:cNvPr id="17" name="textruta 16"/>
          <p:cNvSpPr txBox="1"/>
          <p:nvPr/>
        </p:nvSpPr>
        <p:spPr>
          <a:xfrm>
            <a:off x="791669" y="4202373"/>
            <a:ext cx="6324259" cy="830997"/>
          </a:xfrm>
          <a:prstGeom prst="rect">
            <a:avLst/>
          </a:prstGeom>
          <a:solidFill>
            <a:schemeClr val="bg1"/>
          </a:solidFill>
          <a:ln>
            <a:solidFill>
              <a:srgbClr val="009036"/>
            </a:solidFill>
          </a:ln>
          <a:effectLst/>
        </p:spPr>
        <p:txBody>
          <a:bodyPr wrap="square" rtlCol="0">
            <a:spAutoFit/>
          </a:bodyPr>
          <a:lstStyle/>
          <a:p>
            <a:pPr lvl="0"/>
            <a:r>
              <a:rPr kumimoji="0" lang="sv-SE" sz="1600" i="0" u="none" strike="noStrike" kern="0" cap="none" spc="0" normalizeH="0" baseline="0" noProof="0" dirty="0">
                <a:ln>
                  <a:noFill/>
                </a:ln>
                <a:solidFill>
                  <a:prstClr val="black"/>
                </a:solidFill>
                <a:effectLst/>
                <a:uLnTx/>
                <a:uFillTx/>
                <a:latin typeface="Georgia"/>
              </a:rPr>
              <a:t>Fysisk aktivitetsrådgivning</a:t>
            </a:r>
            <a:r>
              <a:rPr kumimoji="0" lang="sv-SE" sz="1600" i="0" u="none" strike="noStrike" kern="0" cap="none" spc="0" normalizeH="0" noProof="0" dirty="0">
                <a:ln>
                  <a:noFill/>
                </a:ln>
                <a:solidFill>
                  <a:prstClr val="black"/>
                </a:solidFill>
                <a:effectLst/>
                <a:uLnTx/>
                <a:uFillTx/>
                <a:latin typeface="Georgia"/>
              </a:rPr>
              <a:t> </a:t>
            </a:r>
            <a:r>
              <a:rPr kumimoji="0" lang="sv-SE" sz="1600" i="0" u="none" strike="noStrike" kern="0" cap="none" spc="0" normalizeH="0" baseline="0" noProof="0" dirty="0">
                <a:ln>
                  <a:noFill/>
                </a:ln>
                <a:solidFill>
                  <a:prstClr val="black"/>
                </a:solidFill>
                <a:effectLst/>
                <a:uLnTx/>
                <a:uFillTx/>
                <a:latin typeface="Georgia"/>
              </a:rPr>
              <a:t>har viss effekt på fysisk aktivitet </a:t>
            </a:r>
            <a:r>
              <a:rPr lang="sv-SE" sz="1600" kern="0" noProof="0" dirty="0">
                <a:solidFill>
                  <a:prstClr val="black"/>
                </a:solidFill>
                <a:latin typeface="Georgia"/>
              </a:rPr>
              <a:t>i </a:t>
            </a:r>
            <a:r>
              <a:rPr lang="sv-SE" sz="1600" kern="0" dirty="0">
                <a:solidFill>
                  <a:prstClr val="black"/>
                </a:solidFill>
                <a:latin typeface="Georgia"/>
              </a:rPr>
              <a:t>form av </a:t>
            </a:r>
            <a:r>
              <a:rPr lang="sv-SE" sz="1600" b="1" kern="0" dirty="0">
                <a:solidFill>
                  <a:prstClr val="black"/>
                </a:solidFill>
                <a:latin typeface="Georgia"/>
              </a:rPr>
              <a:t>ökad tid i moderat till hög intensitet </a:t>
            </a:r>
            <a:r>
              <a:rPr lang="sv-SE" sz="1600" kern="0" dirty="0">
                <a:solidFill>
                  <a:prstClr val="black"/>
                </a:solidFill>
                <a:latin typeface="Georgia"/>
              </a:rPr>
              <a:t>från ca 14-15 minuter till 26 minuter (&gt;70%)</a:t>
            </a:r>
            <a:r>
              <a:rPr kumimoji="0" lang="sv-SE" sz="1600" i="0" u="none" strike="noStrike" kern="0" cap="none" spc="0" normalizeH="0" baseline="0" noProof="0" dirty="0">
                <a:ln>
                  <a:noFill/>
                </a:ln>
                <a:solidFill>
                  <a:prstClr val="black"/>
                </a:solidFill>
                <a:effectLst/>
                <a:uLnTx/>
                <a:uFillTx/>
                <a:latin typeface="Georgia"/>
              </a:rPr>
              <a:t> jämförelse med sedvanlig behandling</a:t>
            </a:r>
            <a:endParaRPr kumimoji="0" lang="sv-SE" sz="1600" b="0" i="0" u="none" strike="noStrike" kern="0" cap="none" spc="0" normalizeH="0" baseline="0" noProof="0" dirty="0">
              <a:ln>
                <a:noFill/>
              </a:ln>
              <a:solidFill>
                <a:prstClr val="black"/>
              </a:solidFill>
              <a:effectLst/>
              <a:uLnTx/>
              <a:uFillTx/>
              <a:latin typeface="Georgia"/>
            </a:endParaRPr>
          </a:p>
        </p:txBody>
      </p:sp>
      <p:sp>
        <p:nvSpPr>
          <p:cNvPr id="21" name="Rubrik 1"/>
          <p:cNvSpPr txBox="1">
            <a:spLocks/>
          </p:cNvSpPr>
          <p:nvPr/>
        </p:nvSpPr>
        <p:spPr>
          <a:xfrm>
            <a:off x="0" y="204774"/>
            <a:ext cx="9143999"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ctr"/>
            <a:r>
              <a:rPr lang="sv-SE" dirty="0"/>
              <a:t>EVIDENS FÖR OLIKA BEHANDLINGSMETODER</a:t>
            </a:r>
          </a:p>
        </p:txBody>
      </p:sp>
    </p:spTree>
    <p:extLst>
      <p:ext uri="{BB962C8B-B14F-4D97-AF65-F5344CB8AC3E}">
        <p14:creationId xmlns:p14="http://schemas.microsoft.com/office/powerpoint/2010/main" val="2164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25</a:t>
            </a:fld>
            <a:endParaRPr lang="sv-SE" dirty="0"/>
          </a:p>
        </p:txBody>
      </p:sp>
      <p:pic>
        <p:nvPicPr>
          <p:cNvPr id="7" name="Bildobjekt 6"/>
          <p:cNvPicPr>
            <a:picLocks noChangeAspect="1"/>
          </p:cNvPicPr>
          <p:nvPr/>
        </p:nvPicPr>
        <p:blipFill>
          <a:blip r:embed="rId3"/>
          <a:stretch>
            <a:fillRect/>
          </a:stretch>
        </p:blipFill>
        <p:spPr>
          <a:xfrm>
            <a:off x="118365" y="1937928"/>
            <a:ext cx="8387761" cy="3452826"/>
          </a:xfrm>
          <a:prstGeom prst="rect">
            <a:avLst/>
          </a:prstGeom>
        </p:spPr>
      </p:pic>
      <p:sp>
        <p:nvSpPr>
          <p:cNvPr id="8" name="Rubrik 1"/>
          <p:cNvSpPr txBox="1">
            <a:spLocks/>
          </p:cNvSpPr>
          <p:nvPr/>
        </p:nvSpPr>
        <p:spPr>
          <a:xfrm>
            <a:off x="0" y="204774"/>
            <a:ext cx="9143999"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ctr"/>
            <a:r>
              <a:rPr lang="sv-SE" dirty="0"/>
              <a:t>EVIDENS FÖR OLIKA BEHANDLINGSMETODER</a:t>
            </a:r>
          </a:p>
        </p:txBody>
      </p:sp>
      <p:sp>
        <p:nvSpPr>
          <p:cNvPr id="9" name="textruta 8"/>
          <p:cNvSpPr txBox="1"/>
          <p:nvPr/>
        </p:nvSpPr>
        <p:spPr>
          <a:xfrm>
            <a:off x="6324600" y="1400237"/>
            <a:ext cx="2514600" cy="830997"/>
          </a:xfrm>
          <a:prstGeom prst="rect">
            <a:avLst/>
          </a:prstGeom>
          <a:solidFill>
            <a:schemeClr val="bg1"/>
          </a:solidFill>
          <a:ln>
            <a:solidFill>
              <a:srgbClr val="009036"/>
            </a:solidFill>
          </a:ln>
          <a:effectLst/>
        </p:spPr>
        <p:txBody>
          <a:bodyPr wrap="square" rtlCol="0">
            <a:spAutoFit/>
          </a:bodyPr>
          <a:lstStyle/>
          <a:p>
            <a:pPr lvl="0" algn="ctr"/>
            <a:r>
              <a:rPr kumimoji="0" lang="sv-SE" sz="1200" i="0" u="none" strike="noStrike" kern="0" cap="none" spc="0" normalizeH="0" baseline="0" noProof="0" dirty="0">
                <a:ln>
                  <a:noFill/>
                </a:ln>
                <a:solidFill>
                  <a:prstClr val="black"/>
                </a:solidFill>
                <a:effectLst/>
                <a:uLnTx/>
                <a:uFillTx/>
                <a:latin typeface="+mj-lt"/>
              </a:rPr>
              <a:t>Kombination av fysisk träning</a:t>
            </a:r>
            <a:r>
              <a:rPr kumimoji="0" lang="sv-SE" sz="1200" i="0" u="none" strike="noStrike" kern="0" cap="none" spc="0" normalizeH="0" noProof="0" dirty="0">
                <a:ln>
                  <a:noFill/>
                </a:ln>
                <a:solidFill>
                  <a:prstClr val="black"/>
                </a:solidFill>
                <a:effectLst/>
                <a:uLnTx/>
                <a:uFillTx/>
                <a:latin typeface="+mj-lt"/>
              </a:rPr>
              <a:t> med rådgivning om fysisk aktivitet + stegräknare mot endast stegräknare</a:t>
            </a:r>
            <a:endParaRPr kumimoji="0" lang="sv-SE" sz="1200" b="0" i="0" u="none" strike="noStrike" kern="0" cap="none" spc="0" normalizeH="0" baseline="0" noProof="0" dirty="0">
              <a:ln>
                <a:noFill/>
              </a:ln>
              <a:solidFill>
                <a:prstClr val="black"/>
              </a:solidFill>
              <a:effectLst/>
              <a:uLnTx/>
              <a:uFillTx/>
              <a:latin typeface="+mj-lt"/>
            </a:endParaRPr>
          </a:p>
        </p:txBody>
      </p:sp>
      <p:sp>
        <p:nvSpPr>
          <p:cNvPr id="11" name="textruta 10"/>
          <p:cNvSpPr txBox="1"/>
          <p:nvPr/>
        </p:nvSpPr>
        <p:spPr>
          <a:xfrm>
            <a:off x="7050264" y="2941809"/>
            <a:ext cx="1608262" cy="2492990"/>
          </a:xfrm>
          <a:prstGeom prst="rect">
            <a:avLst/>
          </a:prstGeom>
          <a:noFill/>
          <a:ln w="38100">
            <a:solidFill>
              <a:srgbClr val="009036"/>
            </a:solidFill>
          </a:ln>
          <a:effectLst>
            <a:outerShdw blurRad="50800" dist="38100" dir="2700000" algn="tl" rotWithShape="0">
              <a:prstClr val="black">
                <a:alpha val="40000"/>
              </a:prstClr>
            </a:outerShdw>
          </a:effectLst>
        </p:spPr>
        <p:txBody>
          <a:bodyPr wrap="square" rtlCol="0">
            <a:spAutoFit/>
          </a:bodyPr>
          <a:lstStyle/>
          <a:p>
            <a:pPr lvl="0"/>
            <a:endParaRPr kumimoji="0" lang="sv-SE" sz="1200" b="0" i="0" u="none" strike="noStrike" kern="0" cap="none" spc="0" normalizeH="0" baseline="0" noProof="0" dirty="0">
              <a:ln>
                <a:noFill/>
              </a:ln>
              <a:solidFill>
                <a:prstClr val="black"/>
              </a:solidFill>
              <a:effectLst/>
              <a:uLnTx/>
              <a:uFillTx/>
              <a:latin typeface="Georgia"/>
            </a:endParaRPr>
          </a:p>
          <a:p>
            <a:pPr lvl="0"/>
            <a:endParaRPr lang="sv-SE" sz="1200" kern="0" dirty="0">
              <a:solidFill>
                <a:prstClr val="black"/>
              </a:solidFill>
              <a:latin typeface="Georgia"/>
            </a:endParaRPr>
          </a:p>
          <a:p>
            <a:pPr lvl="0"/>
            <a:endParaRPr lang="sv-SE" sz="1200" kern="0" dirty="0">
              <a:solidFill>
                <a:prstClr val="black"/>
              </a:solidFill>
              <a:latin typeface="Georgia"/>
            </a:endParaRPr>
          </a:p>
          <a:p>
            <a:pPr lvl="0"/>
            <a:endParaRPr kumimoji="0" lang="sv-SE" sz="1200" b="0" i="0" u="none" strike="noStrike" kern="0" cap="none" spc="0" normalizeH="0" baseline="0" noProof="0" dirty="0">
              <a:ln>
                <a:noFill/>
              </a:ln>
              <a:solidFill>
                <a:prstClr val="black"/>
              </a:solidFill>
              <a:effectLst/>
              <a:uLnTx/>
              <a:uFillTx/>
              <a:latin typeface="Georgia"/>
            </a:endParaRPr>
          </a:p>
          <a:p>
            <a:pPr lvl="0"/>
            <a:endParaRPr lang="sv-SE" sz="1200" kern="0" dirty="0">
              <a:solidFill>
                <a:prstClr val="black"/>
              </a:solidFill>
              <a:latin typeface="Georgia"/>
            </a:endParaRPr>
          </a:p>
          <a:p>
            <a:pPr lvl="0"/>
            <a:endParaRPr kumimoji="0" lang="sv-SE" sz="1200" b="0" i="0" u="none" strike="noStrike" kern="0" cap="none" spc="0" normalizeH="0" baseline="0" noProof="0" dirty="0">
              <a:ln>
                <a:noFill/>
              </a:ln>
              <a:solidFill>
                <a:prstClr val="black"/>
              </a:solidFill>
              <a:effectLst/>
              <a:uLnTx/>
              <a:uFillTx/>
              <a:latin typeface="Georgia"/>
            </a:endParaRPr>
          </a:p>
          <a:p>
            <a:pPr lvl="0"/>
            <a:endParaRPr lang="sv-SE" sz="1200" kern="0" dirty="0">
              <a:solidFill>
                <a:prstClr val="black"/>
              </a:solidFill>
              <a:latin typeface="Georgia"/>
            </a:endParaRPr>
          </a:p>
          <a:p>
            <a:pPr lvl="0"/>
            <a:endParaRPr kumimoji="0" lang="sv-SE" sz="1200" b="0" i="0" u="none" strike="noStrike" kern="0" cap="none" spc="0" normalizeH="0" baseline="0" noProof="0" dirty="0">
              <a:ln>
                <a:noFill/>
              </a:ln>
              <a:solidFill>
                <a:prstClr val="black"/>
              </a:solidFill>
              <a:effectLst/>
              <a:uLnTx/>
              <a:uFillTx/>
              <a:latin typeface="Georgia"/>
            </a:endParaRPr>
          </a:p>
          <a:p>
            <a:pPr lvl="0"/>
            <a:endParaRPr lang="sv-SE" sz="1200" kern="0" dirty="0">
              <a:solidFill>
                <a:prstClr val="black"/>
              </a:solidFill>
              <a:latin typeface="Georgia"/>
            </a:endParaRPr>
          </a:p>
          <a:p>
            <a:pPr lvl="0"/>
            <a:endParaRPr kumimoji="0" lang="sv-SE" sz="1200" b="0" i="0" u="none" strike="noStrike" kern="0" cap="none" spc="0" normalizeH="0" baseline="0" noProof="0" dirty="0">
              <a:ln>
                <a:noFill/>
              </a:ln>
              <a:solidFill>
                <a:prstClr val="black"/>
              </a:solidFill>
              <a:effectLst/>
              <a:uLnTx/>
              <a:uFillTx/>
              <a:latin typeface="Georgia"/>
            </a:endParaRPr>
          </a:p>
          <a:p>
            <a:pPr lvl="0"/>
            <a:endParaRPr lang="sv-SE" sz="1200" kern="0" dirty="0">
              <a:solidFill>
                <a:prstClr val="black"/>
              </a:solidFill>
              <a:latin typeface="Georgia"/>
            </a:endParaRPr>
          </a:p>
          <a:p>
            <a:pPr lvl="0"/>
            <a:endParaRPr kumimoji="0" lang="sv-SE" sz="1200" b="0" i="0" u="none" strike="noStrike" kern="0" cap="none" spc="0" normalizeH="0" baseline="0" noProof="0" dirty="0">
              <a:ln>
                <a:noFill/>
              </a:ln>
              <a:solidFill>
                <a:prstClr val="black"/>
              </a:solidFill>
              <a:effectLst/>
              <a:uLnTx/>
              <a:uFillTx/>
              <a:latin typeface="Georgia"/>
            </a:endParaRPr>
          </a:p>
          <a:p>
            <a:pPr lvl="0"/>
            <a:endParaRPr kumimoji="0" lang="sv-SE" sz="1200" b="0" i="0" u="none" strike="noStrike" kern="0" cap="none" spc="0" normalizeH="0" baseline="0" noProof="0" dirty="0">
              <a:ln>
                <a:noFill/>
              </a:ln>
              <a:solidFill>
                <a:prstClr val="black"/>
              </a:solidFill>
              <a:effectLst/>
              <a:uLnTx/>
              <a:uFillTx/>
              <a:latin typeface="Georgia"/>
            </a:endParaRPr>
          </a:p>
        </p:txBody>
      </p:sp>
      <p:sp>
        <p:nvSpPr>
          <p:cNvPr id="12" name="textruta 11"/>
          <p:cNvSpPr txBox="1"/>
          <p:nvPr/>
        </p:nvSpPr>
        <p:spPr>
          <a:xfrm>
            <a:off x="6553200" y="5522486"/>
            <a:ext cx="2514600" cy="461665"/>
          </a:xfrm>
          <a:prstGeom prst="rect">
            <a:avLst/>
          </a:prstGeom>
          <a:solidFill>
            <a:schemeClr val="bg1"/>
          </a:solidFill>
          <a:ln>
            <a:solidFill>
              <a:srgbClr val="009036"/>
            </a:solidFill>
          </a:ln>
          <a:effectLst/>
        </p:spPr>
        <p:txBody>
          <a:bodyPr wrap="square" rtlCol="0">
            <a:spAutoFit/>
          </a:bodyPr>
          <a:lstStyle/>
          <a:p>
            <a:pPr lvl="0" algn="ctr"/>
            <a:r>
              <a:rPr kumimoji="0" lang="sv-SE" sz="1200" i="0" u="none" strike="noStrike" kern="0" cap="none" spc="0" normalizeH="0" baseline="0" noProof="0" dirty="0">
                <a:ln>
                  <a:noFill/>
                </a:ln>
                <a:solidFill>
                  <a:prstClr val="black"/>
                </a:solidFill>
                <a:effectLst/>
                <a:uLnTx/>
                <a:uFillTx/>
                <a:latin typeface="+mj-lt"/>
              </a:rPr>
              <a:t>En skillnad på 600 steg per dag är</a:t>
            </a:r>
            <a:r>
              <a:rPr kumimoji="0" lang="sv-SE" sz="1200" i="0" u="none" strike="noStrike" kern="0" cap="none" spc="0" normalizeH="0" noProof="0" dirty="0">
                <a:ln>
                  <a:noFill/>
                </a:ln>
                <a:solidFill>
                  <a:prstClr val="black"/>
                </a:solidFill>
                <a:effectLst/>
                <a:uLnTx/>
                <a:uFillTx/>
                <a:latin typeface="+mj-lt"/>
              </a:rPr>
              <a:t> kliniskt relevant </a:t>
            </a:r>
            <a:endParaRPr kumimoji="0" lang="sv-SE" sz="1200" b="0" i="0" u="none" strike="noStrike" kern="0" cap="none" spc="0" normalizeH="0" baseline="0" noProof="0" dirty="0">
              <a:ln>
                <a:noFill/>
              </a:ln>
              <a:solidFill>
                <a:prstClr val="black"/>
              </a:solidFill>
              <a:effectLst/>
              <a:uLnTx/>
              <a:uFillTx/>
              <a:latin typeface="+mj-lt"/>
            </a:endParaRPr>
          </a:p>
        </p:txBody>
      </p:sp>
    </p:spTree>
    <p:extLst>
      <p:ext uri="{BB962C8B-B14F-4D97-AF65-F5344CB8AC3E}">
        <p14:creationId xmlns:p14="http://schemas.microsoft.com/office/powerpoint/2010/main" val="1365131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r>
              <a:rPr lang="sv-SE" dirty="0" err="1"/>
              <a:t>Burge</a:t>
            </a:r>
            <a:r>
              <a:rPr lang="sv-SE" dirty="0"/>
              <a:t> et al. April 2020 </a:t>
            </a:r>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26</a:t>
            </a:fld>
            <a:endParaRPr lang="sv-SE" dirty="0"/>
          </a:p>
        </p:txBody>
      </p:sp>
      <p:sp>
        <p:nvSpPr>
          <p:cNvPr id="8" name="Rubrik 1"/>
          <p:cNvSpPr>
            <a:spLocks noGrp="1"/>
          </p:cNvSpPr>
          <p:nvPr>
            <p:ph type="title"/>
          </p:nvPr>
        </p:nvSpPr>
        <p:spPr>
          <a:xfrm>
            <a:off x="76200" y="1371600"/>
            <a:ext cx="9143999" cy="1143000"/>
          </a:xfrm>
        </p:spPr>
        <p:txBody>
          <a:bodyPr>
            <a:normAutofit/>
          </a:bodyPr>
          <a:lstStyle/>
          <a:p>
            <a:pPr algn="ctr"/>
            <a:r>
              <a:rPr lang="sv-SE" dirty="0"/>
              <a:t>EVIDENS FÖR OLIKA BEHANDLINGSMETODER</a:t>
            </a:r>
          </a:p>
        </p:txBody>
      </p:sp>
      <p:pic>
        <p:nvPicPr>
          <p:cNvPr id="2" name="Bildobjekt 1"/>
          <p:cNvPicPr>
            <a:picLocks noChangeAspect="1"/>
          </p:cNvPicPr>
          <p:nvPr/>
        </p:nvPicPr>
        <p:blipFill>
          <a:blip r:embed="rId3"/>
          <a:stretch>
            <a:fillRect/>
          </a:stretch>
        </p:blipFill>
        <p:spPr>
          <a:xfrm>
            <a:off x="228601" y="2671246"/>
            <a:ext cx="4959456" cy="2246768"/>
          </a:xfrm>
          <a:prstGeom prst="rect">
            <a:avLst/>
          </a:prstGeom>
          <a:ln>
            <a:solidFill>
              <a:srgbClr val="009036"/>
            </a:solidFill>
          </a:ln>
        </p:spPr>
      </p:pic>
      <p:sp>
        <p:nvSpPr>
          <p:cNvPr id="14" name="textruta 13"/>
          <p:cNvSpPr txBox="1"/>
          <p:nvPr/>
        </p:nvSpPr>
        <p:spPr>
          <a:xfrm>
            <a:off x="5388132" y="2671245"/>
            <a:ext cx="3455593" cy="2246769"/>
          </a:xfrm>
          <a:prstGeom prst="rect">
            <a:avLst/>
          </a:prstGeom>
          <a:solidFill>
            <a:schemeClr val="bg1"/>
          </a:solidFill>
          <a:ln>
            <a:solidFill>
              <a:srgbClr val="009036"/>
            </a:solidFill>
          </a:ln>
          <a:effectLst/>
        </p:spPr>
        <p:txBody>
          <a:bodyPr wrap="square" rtlCol="0">
            <a:spAutoFit/>
          </a:bodyPr>
          <a:lstStyle/>
          <a:p>
            <a:pPr marL="171450" lvl="0" indent="-171450">
              <a:buFont typeface="Arial" panose="020B0604020202020204" pitchFamily="34" charset="0"/>
              <a:buChar char="•"/>
            </a:pPr>
            <a:r>
              <a:rPr lang="sv-SE" sz="1400" b="1" kern="0" dirty="0">
                <a:solidFill>
                  <a:prstClr val="black"/>
                </a:solidFill>
                <a:latin typeface="Georgia"/>
              </a:rPr>
              <a:t>KONKLUSION</a:t>
            </a:r>
          </a:p>
          <a:p>
            <a:pPr marL="285750" lvl="0" indent="-285750">
              <a:buFontTx/>
              <a:buChar char="-"/>
            </a:pPr>
            <a:r>
              <a:rPr lang="sv-SE" sz="1400" kern="0" dirty="0">
                <a:solidFill>
                  <a:prstClr val="black"/>
                </a:solidFill>
                <a:latin typeface="Georgia"/>
              </a:rPr>
              <a:t>Fysisk träning, rådgivning samt läkemedel visade tydligast effekt och ökningar i tid i </a:t>
            </a:r>
            <a:r>
              <a:rPr lang="sv-SE" sz="1400" b="1" kern="0" dirty="0">
                <a:latin typeface="Georgia"/>
              </a:rPr>
              <a:t>minst måttlig intensitet va mellan 6-24 minuter </a:t>
            </a:r>
          </a:p>
          <a:p>
            <a:pPr marL="285750" indent="-285750">
              <a:buFontTx/>
              <a:buChar char="-"/>
            </a:pPr>
            <a:r>
              <a:rPr lang="sv-SE" sz="1400" kern="0" dirty="0">
                <a:solidFill>
                  <a:prstClr val="black"/>
                </a:solidFill>
                <a:latin typeface="Georgia"/>
              </a:rPr>
              <a:t>Svårt att veta exakt hur enskilda interventioner skall användas, samt hur påverka fysisk aktivitet över längre tid. </a:t>
            </a:r>
          </a:p>
        </p:txBody>
      </p:sp>
    </p:spTree>
    <p:extLst>
      <p:ext uri="{BB962C8B-B14F-4D97-AF65-F5344CB8AC3E}">
        <p14:creationId xmlns:p14="http://schemas.microsoft.com/office/powerpoint/2010/main" val="3437907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00200" y="304800"/>
            <a:ext cx="7106792" cy="1143000"/>
          </a:xfrm>
        </p:spPr>
        <p:txBody>
          <a:bodyPr/>
          <a:lstStyle/>
          <a:p>
            <a:r>
              <a:rPr lang="sv-SE" dirty="0"/>
              <a:t>VAD SKA JAG TA MED MIG?</a:t>
            </a:r>
          </a:p>
        </p:txBody>
      </p:sp>
      <p:sp>
        <p:nvSpPr>
          <p:cNvPr id="3" name="Platshållare för innehåll 2"/>
          <p:cNvSpPr>
            <a:spLocks noGrp="1"/>
          </p:cNvSpPr>
          <p:nvPr>
            <p:ph idx="1"/>
          </p:nvPr>
        </p:nvSpPr>
        <p:spPr>
          <a:xfrm>
            <a:off x="762000" y="1371600"/>
            <a:ext cx="7848600" cy="4442604"/>
          </a:xfrm>
          <a:solidFill>
            <a:schemeClr val="bg1"/>
          </a:solidFill>
          <a:ln w="38100">
            <a:solidFill>
              <a:schemeClr val="bg1"/>
            </a:solidFill>
          </a:ln>
          <a:effectLst/>
        </p:spPr>
        <p:txBody>
          <a:bodyPr/>
          <a:lstStyle/>
          <a:p>
            <a:pPr marL="0" indent="0">
              <a:lnSpc>
                <a:spcPct val="100000"/>
              </a:lnSpc>
              <a:buNone/>
            </a:pPr>
            <a:r>
              <a:rPr lang="sv-SE" sz="1600" b="1" dirty="0">
                <a:latin typeface="Arial" panose="020B0604020202020204" pitchFamily="34" charset="0"/>
                <a:cs typeface="Arial" panose="020B0604020202020204" pitchFamily="34" charset="0"/>
              </a:rPr>
              <a:t>    1. Fysisk aktivitet är kraftigt nedsatt vid KOL</a:t>
            </a:r>
          </a:p>
          <a:p>
            <a:pPr lvl="1">
              <a:lnSpc>
                <a:spcPct val="100000"/>
              </a:lnSpc>
            </a:pPr>
            <a:r>
              <a:rPr lang="sv-SE" sz="1300" dirty="0">
                <a:latin typeface="Arial" panose="020B0604020202020204" pitchFamily="34" charset="0"/>
                <a:cs typeface="Arial" panose="020B0604020202020204" pitchFamily="34" charset="0"/>
              </a:rPr>
              <a:t>oberoende av grad av luftvägsobstruktion (GOLD 1-4) eller KOL-stadium (GOLD A-D).</a:t>
            </a:r>
            <a:endParaRPr lang="sv-SE" sz="1600" dirty="0">
              <a:latin typeface="Arial" panose="020B0604020202020204" pitchFamily="34" charset="0"/>
              <a:cs typeface="Arial" panose="020B0604020202020204" pitchFamily="34" charset="0"/>
            </a:endParaRPr>
          </a:p>
          <a:p>
            <a:pPr marL="0" indent="0">
              <a:lnSpc>
                <a:spcPct val="100000"/>
              </a:lnSpc>
              <a:buNone/>
            </a:pPr>
            <a:r>
              <a:rPr lang="sv-SE" sz="1600" b="1" dirty="0">
                <a:latin typeface="Arial" panose="020B0604020202020204" pitchFamily="34" charset="0"/>
                <a:cs typeface="Arial" panose="020B0604020202020204" pitchFamily="34" charset="0"/>
              </a:rPr>
              <a:t>    2. Fysisk aktivitet är av stor klinisk betydelse. </a:t>
            </a:r>
          </a:p>
          <a:p>
            <a:pPr lvl="1">
              <a:lnSpc>
                <a:spcPct val="100000"/>
              </a:lnSpc>
            </a:pPr>
            <a:r>
              <a:rPr lang="sv-SE" sz="1300" dirty="0">
                <a:latin typeface="Arial" panose="020B0604020202020204" pitchFamily="34" charset="0"/>
                <a:cs typeface="Arial" panose="020B0604020202020204" pitchFamily="34" charset="0"/>
              </a:rPr>
              <a:t>Den starkaste prediktiva faktorn för mortalitet.</a:t>
            </a:r>
          </a:p>
          <a:p>
            <a:pPr lvl="1">
              <a:lnSpc>
                <a:spcPct val="100000"/>
              </a:lnSpc>
            </a:pPr>
            <a:r>
              <a:rPr lang="sv-SE" sz="1300" dirty="0">
                <a:latin typeface="Arial" panose="020B0604020202020204" pitchFamily="34" charset="0"/>
                <a:cs typeface="Arial" panose="020B0604020202020204" pitchFamily="34" charset="0"/>
              </a:rPr>
              <a:t>Låg fysisk aktivitetsnivå är kopplat till kraftigt ökad mortalitet- och </a:t>
            </a:r>
            <a:r>
              <a:rPr lang="sv-SE" sz="1300" dirty="0" err="1">
                <a:latin typeface="Arial" panose="020B0604020202020204" pitchFamily="34" charset="0"/>
                <a:cs typeface="Arial" panose="020B0604020202020204" pitchFamily="34" charset="0"/>
              </a:rPr>
              <a:t>exacerbationsrisk</a:t>
            </a:r>
            <a:r>
              <a:rPr lang="sv-SE" sz="1300" dirty="0">
                <a:latin typeface="Arial" panose="020B0604020202020204" pitchFamily="34" charset="0"/>
                <a:cs typeface="Arial" panose="020B0604020202020204" pitchFamily="34" charset="0"/>
              </a:rPr>
              <a:t>, lägre livskvalitet, minskad muskelmassa och kapacitet, etc.</a:t>
            </a:r>
          </a:p>
          <a:p>
            <a:pPr lvl="1">
              <a:lnSpc>
                <a:spcPct val="100000"/>
              </a:lnSpc>
            </a:pPr>
            <a:r>
              <a:rPr lang="sv-SE" sz="1300" dirty="0">
                <a:latin typeface="Arial" panose="020B0604020202020204" pitchFamily="34" charset="0"/>
                <a:cs typeface="Arial" panose="020B0604020202020204" pitchFamily="34" charset="0"/>
              </a:rPr>
              <a:t>Personer med moderat/hög fysisk aktivitetsnivå har ökad överlevnad, minskad risk för </a:t>
            </a:r>
            <a:r>
              <a:rPr lang="sv-SE" sz="1300" dirty="0" err="1">
                <a:latin typeface="Arial" panose="020B0604020202020204" pitchFamily="34" charset="0"/>
                <a:cs typeface="Arial" panose="020B0604020202020204" pitchFamily="34" charset="0"/>
              </a:rPr>
              <a:t>exacerbationer</a:t>
            </a:r>
            <a:r>
              <a:rPr lang="sv-SE" sz="1300" dirty="0">
                <a:latin typeface="Arial" panose="020B0604020202020204" pitchFamily="34" charset="0"/>
                <a:cs typeface="Arial" panose="020B0604020202020204" pitchFamily="34" charset="0"/>
              </a:rPr>
              <a:t>, minskad risk för ångest och depression, ökad livskvalitet mm.</a:t>
            </a:r>
            <a:endParaRPr lang="sv-SE" sz="1600" dirty="0">
              <a:latin typeface="Arial" panose="020B0604020202020204" pitchFamily="34" charset="0"/>
              <a:cs typeface="Arial" panose="020B0604020202020204" pitchFamily="34" charset="0"/>
            </a:endParaRPr>
          </a:p>
          <a:p>
            <a:pPr marL="0" indent="0">
              <a:lnSpc>
                <a:spcPct val="100000"/>
              </a:lnSpc>
              <a:buNone/>
            </a:pPr>
            <a:r>
              <a:rPr lang="sv-SE" sz="1600" b="1" dirty="0">
                <a:latin typeface="Arial" panose="020B0604020202020204" pitchFamily="34" charset="0"/>
                <a:cs typeface="Arial" panose="020B0604020202020204" pitchFamily="34" charset="0"/>
              </a:rPr>
              <a:t>    3. Det finns mycket som hälso- och sjukvården kan göra.</a:t>
            </a:r>
          </a:p>
          <a:p>
            <a:pPr lvl="1">
              <a:lnSpc>
                <a:spcPct val="100000"/>
              </a:lnSpc>
            </a:pPr>
            <a:r>
              <a:rPr lang="sv-SE" sz="1300" dirty="0">
                <a:latin typeface="Arial" panose="020B0604020202020204" pitchFamily="34" charset="0"/>
                <a:cs typeface="Arial" panose="020B0604020202020204" pitchFamily="34" charset="0"/>
              </a:rPr>
              <a:t>Bedöm nivå av fysisk aktivitet (regelbundet)</a:t>
            </a:r>
          </a:p>
          <a:p>
            <a:pPr lvl="1">
              <a:lnSpc>
                <a:spcPct val="100000"/>
              </a:lnSpc>
            </a:pPr>
            <a:r>
              <a:rPr lang="sv-SE" sz="1300" dirty="0">
                <a:latin typeface="Arial" panose="020B0604020202020204" pitchFamily="34" charset="0"/>
                <a:cs typeface="Arial" panose="020B0604020202020204" pitchFamily="34" charset="0"/>
              </a:rPr>
              <a:t>Informera patienten om vikten av fysisk aktivitet (framgångsfaktor).</a:t>
            </a:r>
          </a:p>
          <a:p>
            <a:pPr lvl="2">
              <a:lnSpc>
                <a:spcPct val="100000"/>
              </a:lnSpc>
            </a:pPr>
            <a:r>
              <a:rPr lang="sv-SE" dirty="0">
                <a:latin typeface="Arial" panose="020B0604020202020204" pitchFamily="34" charset="0"/>
                <a:cs typeface="Arial" panose="020B0604020202020204" pitchFamily="34" charset="0"/>
              </a:rPr>
              <a:t>Förklara att så lite som 600 steg per dag är av kliniskt betydelse, vilket motsvarar ungefär 6-minuters promenad med moderat intensitet. Lite aktivitet kan ha stor betydelse. </a:t>
            </a:r>
          </a:p>
          <a:p>
            <a:pPr lvl="1">
              <a:lnSpc>
                <a:spcPct val="100000"/>
              </a:lnSpc>
            </a:pPr>
            <a:r>
              <a:rPr lang="sv-SE" sz="1300" dirty="0">
                <a:latin typeface="Arial" panose="020B0604020202020204" pitchFamily="34" charset="0"/>
                <a:cs typeface="Arial" panose="020B0604020202020204" pitchFamily="34" charset="0"/>
              </a:rPr>
              <a:t>Fysisk träning, gärna högintensiv / Rådgivning/coaching kring fysisk aktivitet</a:t>
            </a:r>
          </a:p>
          <a:p>
            <a:pPr lvl="1">
              <a:lnSpc>
                <a:spcPct val="100000"/>
              </a:lnSpc>
            </a:pPr>
            <a:r>
              <a:rPr lang="sv-SE" sz="1200" dirty="0">
                <a:latin typeface="Arial" panose="020B0604020202020204" pitchFamily="34" charset="0"/>
                <a:cs typeface="Arial" panose="020B0604020202020204" pitchFamily="34" charset="0"/>
              </a:rPr>
              <a:t>Ge konkreta tips! </a:t>
            </a:r>
          </a:p>
          <a:p>
            <a:pPr lvl="2">
              <a:lnSpc>
                <a:spcPct val="100000"/>
              </a:lnSpc>
            </a:pPr>
            <a:r>
              <a:rPr lang="sv-SE" dirty="0">
                <a:latin typeface="Arial" panose="020B0604020202020204" pitchFamily="34" charset="0"/>
                <a:cs typeface="Arial" panose="020B0604020202020204" pitchFamily="34" charset="0"/>
              </a:rPr>
              <a:t>Dela upp aktiviteten, </a:t>
            </a:r>
          </a:p>
          <a:p>
            <a:pPr lvl="2">
              <a:lnSpc>
                <a:spcPct val="100000"/>
              </a:lnSpc>
            </a:pPr>
            <a:r>
              <a:rPr lang="sv-SE" dirty="0">
                <a:latin typeface="Arial" panose="020B0604020202020204" pitchFamily="34" charset="0"/>
                <a:cs typeface="Arial" panose="020B0604020202020204" pitchFamily="34" charset="0"/>
              </a:rPr>
              <a:t>använd stegräknare, </a:t>
            </a:r>
          </a:p>
          <a:p>
            <a:pPr lvl="2">
              <a:lnSpc>
                <a:spcPct val="100000"/>
              </a:lnSpc>
            </a:pPr>
            <a:r>
              <a:rPr lang="sv-SE" dirty="0">
                <a:latin typeface="Arial" panose="020B0604020202020204" pitchFamily="34" charset="0"/>
                <a:cs typeface="Arial" panose="020B0604020202020204" pitchFamily="34" charset="0"/>
              </a:rPr>
              <a:t>utför </a:t>
            </a:r>
            <a:r>
              <a:rPr lang="sv-SE" b="1" dirty="0">
                <a:latin typeface="Arial" panose="020B0604020202020204" pitchFamily="34" charset="0"/>
                <a:cs typeface="Arial" panose="020B0604020202020204" pitchFamily="34" charset="0"/>
              </a:rPr>
              <a:t>aktiviteten tillräckligt intensivt </a:t>
            </a:r>
            <a:r>
              <a:rPr lang="sv-SE" dirty="0">
                <a:latin typeface="Arial" panose="020B0604020202020204" pitchFamily="34" charset="0"/>
                <a:cs typeface="Arial" panose="020B0604020202020204" pitchFamily="34" charset="0"/>
              </a:rPr>
              <a:t>(12-13 på Borg RPE [ansträngning] / 3 Borg CR10 [andfåddhet]).</a:t>
            </a:r>
          </a:p>
          <a:p>
            <a:pPr lvl="2">
              <a:lnSpc>
                <a:spcPct val="100000"/>
              </a:lnSpc>
            </a:pPr>
            <a:endParaRPr lang="sv-SE" dirty="0">
              <a:latin typeface="Arial" panose="020B0604020202020204" pitchFamily="34" charset="0"/>
              <a:cs typeface="Arial" panose="020B0604020202020204" pitchFamily="34" charset="0"/>
            </a:endParaRPr>
          </a:p>
        </p:txBody>
      </p:sp>
      <p:sp>
        <p:nvSpPr>
          <p:cNvPr id="4" name="Platshållare för datum 3"/>
          <p:cNvSpPr>
            <a:spLocks noGrp="1"/>
          </p:cNvSpPr>
          <p:nvPr>
            <p:ph type="dt" sz="half" idx="10"/>
          </p:nvPr>
        </p:nvSpPr>
        <p:spPr/>
        <p:txBody>
          <a:bodyPr/>
          <a:lstStyle/>
          <a:p>
            <a:r>
              <a:rPr lang="sv-SE" dirty="0"/>
              <a:t>2021/12/08</a:t>
            </a:r>
          </a:p>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27</a:t>
            </a:fld>
            <a:endParaRPr lang="sv-SE" dirty="0"/>
          </a:p>
        </p:txBody>
      </p:sp>
    </p:spTree>
    <p:extLst>
      <p:ext uri="{BB962C8B-B14F-4D97-AF65-F5344CB8AC3E}">
        <p14:creationId xmlns:p14="http://schemas.microsoft.com/office/powerpoint/2010/main" val="7300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NYCKELREFERENSER</a:t>
            </a:r>
          </a:p>
        </p:txBody>
      </p:sp>
      <p:sp>
        <p:nvSpPr>
          <p:cNvPr id="3" name="Platshållare för innehåll 2"/>
          <p:cNvSpPr>
            <a:spLocks noGrp="1"/>
          </p:cNvSpPr>
          <p:nvPr>
            <p:ph idx="1"/>
          </p:nvPr>
        </p:nvSpPr>
        <p:spPr>
          <a:xfrm>
            <a:off x="993600" y="1524000"/>
            <a:ext cx="7106792" cy="3888000"/>
          </a:xfrm>
        </p:spPr>
        <p:txBody>
          <a:bodyPr/>
          <a:lstStyle/>
          <a:p>
            <a:r>
              <a:rPr lang="sv-SE" sz="1000" dirty="0" err="1">
                <a:latin typeface="+mj-lt"/>
              </a:rPr>
              <a:t>Pitta</a:t>
            </a:r>
            <a:r>
              <a:rPr lang="sv-SE" sz="1000" dirty="0">
                <a:latin typeface="+mj-lt"/>
              </a:rPr>
              <a:t> F, </a:t>
            </a:r>
            <a:r>
              <a:rPr lang="sv-SE" sz="1000" dirty="0" err="1">
                <a:latin typeface="+mj-lt"/>
              </a:rPr>
              <a:t>Troosters</a:t>
            </a:r>
            <a:r>
              <a:rPr lang="sv-SE" sz="1000" dirty="0">
                <a:latin typeface="+mj-lt"/>
              </a:rPr>
              <a:t> T, </a:t>
            </a:r>
            <a:r>
              <a:rPr lang="sv-SE" sz="1000" dirty="0" err="1">
                <a:latin typeface="+mj-lt"/>
              </a:rPr>
              <a:t>Probst</a:t>
            </a:r>
            <a:r>
              <a:rPr lang="sv-SE" sz="1000" dirty="0">
                <a:latin typeface="+mj-lt"/>
              </a:rPr>
              <a:t> VS, Spruit MA, </a:t>
            </a:r>
            <a:r>
              <a:rPr lang="sv-SE" sz="1000" dirty="0" err="1">
                <a:latin typeface="+mj-lt"/>
              </a:rPr>
              <a:t>Decramer</a:t>
            </a:r>
            <a:r>
              <a:rPr lang="sv-SE" sz="1000" dirty="0">
                <a:latin typeface="+mj-lt"/>
              </a:rPr>
              <a:t> M, </a:t>
            </a:r>
            <a:r>
              <a:rPr lang="sv-SE" sz="1000" dirty="0" err="1">
                <a:latin typeface="+mj-lt"/>
              </a:rPr>
              <a:t>Gosselink</a:t>
            </a:r>
            <a:r>
              <a:rPr lang="sv-SE" sz="1000" dirty="0">
                <a:latin typeface="+mj-lt"/>
              </a:rPr>
              <a:t> R. </a:t>
            </a:r>
            <a:r>
              <a:rPr lang="sv-SE" sz="1000" dirty="0" err="1">
                <a:latin typeface="+mj-lt"/>
              </a:rPr>
              <a:t>Physical</a:t>
            </a:r>
            <a:r>
              <a:rPr lang="sv-SE" sz="1000" dirty="0">
                <a:latin typeface="+mj-lt"/>
              </a:rPr>
              <a:t> </a:t>
            </a:r>
            <a:r>
              <a:rPr lang="sv-SE" sz="1000" dirty="0" err="1">
                <a:latin typeface="+mj-lt"/>
              </a:rPr>
              <a:t>activity</a:t>
            </a:r>
            <a:r>
              <a:rPr lang="sv-SE" sz="1000" dirty="0">
                <a:latin typeface="+mj-lt"/>
              </a:rPr>
              <a:t> and </a:t>
            </a:r>
            <a:r>
              <a:rPr lang="sv-SE" sz="1000" dirty="0" err="1">
                <a:latin typeface="+mj-lt"/>
              </a:rPr>
              <a:t>hospitalization</a:t>
            </a:r>
            <a:r>
              <a:rPr lang="sv-SE" sz="1000" dirty="0">
                <a:latin typeface="+mj-lt"/>
              </a:rPr>
              <a:t> for </a:t>
            </a:r>
            <a:r>
              <a:rPr lang="sv-SE" sz="1000" dirty="0" err="1">
                <a:latin typeface="+mj-lt"/>
              </a:rPr>
              <a:t>exacerbation</a:t>
            </a:r>
            <a:r>
              <a:rPr lang="sv-SE" sz="1000" dirty="0">
                <a:latin typeface="+mj-lt"/>
              </a:rPr>
              <a:t> </a:t>
            </a:r>
            <a:r>
              <a:rPr lang="sv-SE" sz="1000" dirty="0" err="1">
                <a:latin typeface="+mj-lt"/>
              </a:rPr>
              <a:t>of</a:t>
            </a:r>
            <a:r>
              <a:rPr lang="sv-SE" sz="1000" dirty="0">
                <a:latin typeface="+mj-lt"/>
              </a:rPr>
              <a:t> COPD. </a:t>
            </a:r>
            <a:r>
              <a:rPr lang="sv-SE" sz="1000" dirty="0" err="1">
                <a:latin typeface="+mj-lt"/>
              </a:rPr>
              <a:t>Chest</a:t>
            </a:r>
            <a:r>
              <a:rPr lang="sv-SE" sz="1000" dirty="0">
                <a:latin typeface="+mj-lt"/>
              </a:rPr>
              <a:t>. 2006;129(3):536-544. doi:10.1378/chest.129.3.536</a:t>
            </a:r>
          </a:p>
          <a:p>
            <a:r>
              <a:rPr lang="en-US" sz="1000" dirty="0" err="1">
                <a:latin typeface="+mj-lt"/>
              </a:rPr>
              <a:t>Waschki</a:t>
            </a:r>
            <a:r>
              <a:rPr lang="en-US" sz="1000" dirty="0">
                <a:latin typeface="+mj-lt"/>
              </a:rPr>
              <a:t> B, Kirsten A, </a:t>
            </a:r>
            <a:r>
              <a:rPr lang="en-US" sz="1000" dirty="0" err="1">
                <a:latin typeface="+mj-lt"/>
              </a:rPr>
              <a:t>Holz</a:t>
            </a:r>
            <a:r>
              <a:rPr lang="en-US" sz="1000" dirty="0">
                <a:latin typeface="+mj-lt"/>
              </a:rPr>
              <a:t> O, et al. Physical activity is the strongest predictor of all-cause mortality in patients with COPD: a prospective cohort study. Chest. 2011;140(2):331-342. doi:10.1378/chest.10-2521</a:t>
            </a:r>
            <a:endParaRPr lang="sv-SE" sz="1000" dirty="0">
              <a:latin typeface="+mj-lt"/>
            </a:endParaRPr>
          </a:p>
          <a:p>
            <a:r>
              <a:rPr lang="sv-SE" sz="1000" dirty="0" err="1">
                <a:latin typeface="+mj-lt"/>
              </a:rPr>
              <a:t>Donaire</a:t>
            </a:r>
            <a:r>
              <a:rPr lang="sv-SE" sz="1000" dirty="0">
                <a:latin typeface="+mj-lt"/>
              </a:rPr>
              <a:t>-Gonzalez D, </a:t>
            </a:r>
            <a:r>
              <a:rPr lang="sv-SE" sz="1000" dirty="0" err="1">
                <a:latin typeface="+mj-lt"/>
              </a:rPr>
              <a:t>Gimeno</a:t>
            </a:r>
            <a:r>
              <a:rPr lang="sv-SE" sz="1000" dirty="0">
                <a:latin typeface="+mj-lt"/>
              </a:rPr>
              <a:t>-Santos E, Balcells E, et al. </a:t>
            </a:r>
            <a:r>
              <a:rPr lang="sv-SE" sz="1000" dirty="0" err="1">
                <a:latin typeface="+mj-lt"/>
              </a:rPr>
              <a:t>Physical</a:t>
            </a:r>
            <a:r>
              <a:rPr lang="sv-SE" sz="1000" dirty="0">
                <a:latin typeface="+mj-lt"/>
              </a:rPr>
              <a:t> </a:t>
            </a:r>
            <a:r>
              <a:rPr lang="sv-SE" sz="1000" dirty="0" err="1">
                <a:latin typeface="+mj-lt"/>
              </a:rPr>
              <a:t>activity</a:t>
            </a:r>
            <a:r>
              <a:rPr lang="sv-SE" sz="1000" dirty="0">
                <a:latin typeface="+mj-lt"/>
              </a:rPr>
              <a:t> in COPD patients: </a:t>
            </a:r>
            <a:r>
              <a:rPr lang="sv-SE" sz="1000" dirty="0" err="1">
                <a:latin typeface="+mj-lt"/>
              </a:rPr>
              <a:t>patterns</a:t>
            </a:r>
            <a:r>
              <a:rPr lang="sv-SE" sz="1000" dirty="0">
                <a:latin typeface="+mj-lt"/>
              </a:rPr>
              <a:t> and </a:t>
            </a:r>
            <a:r>
              <a:rPr lang="sv-SE" sz="1000" dirty="0" err="1">
                <a:latin typeface="+mj-lt"/>
              </a:rPr>
              <a:t>bouts</a:t>
            </a:r>
            <a:r>
              <a:rPr lang="sv-SE" sz="1000" dirty="0">
                <a:latin typeface="+mj-lt"/>
              </a:rPr>
              <a:t>. </a:t>
            </a:r>
            <a:r>
              <a:rPr lang="sv-SE" sz="1000" dirty="0" err="1">
                <a:latin typeface="+mj-lt"/>
              </a:rPr>
              <a:t>Eur</a:t>
            </a:r>
            <a:r>
              <a:rPr lang="sv-SE" sz="1000" dirty="0">
                <a:latin typeface="+mj-lt"/>
              </a:rPr>
              <a:t> </a:t>
            </a:r>
            <a:r>
              <a:rPr lang="sv-SE" sz="1000" dirty="0" err="1">
                <a:latin typeface="+mj-lt"/>
              </a:rPr>
              <a:t>Respir</a:t>
            </a:r>
            <a:r>
              <a:rPr lang="sv-SE" sz="1000" dirty="0">
                <a:latin typeface="+mj-lt"/>
              </a:rPr>
              <a:t> J. 2013;42(4):993-1002. doi:10.1183/09031936.00101512</a:t>
            </a:r>
          </a:p>
          <a:p>
            <a:r>
              <a:rPr lang="en-US" sz="1000" dirty="0" err="1">
                <a:latin typeface="+mj-lt"/>
              </a:rPr>
              <a:t>Gimeno</a:t>
            </a:r>
            <a:r>
              <a:rPr lang="en-US" sz="1000" dirty="0">
                <a:latin typeface="+mj-lt"/>
              </a:rPr>
              <a:t>-Santos E, Frei A, </a:t>
            </a:r>
            <a:r>
              <a:rPr lang="en-US" sz="1000" dirty="0" err="1">
                <a:latin typeface="+mj-lt"/>
              </a:rPr>
              <a:t>Steurer-Stey</a:t>
            </a:r>
            <a:r>
              <a:rPr lang="en-US" sz="1000" dirty="0">
                <a:latin typeface="+mj-lt"/>
              </a:rPr>
              <a:t> C, et al. Determinants and outcomes of physical activity in patients with COPD: a systematic review [published correction appears in Thorax. 2014 Sep;69(9):810. multiple investigator names added]. Thorax. 2014;69(8):731-739. doi:10.1136/thoraxjnl-2013-204763</a:t>
            </a:r>
          </a:p>
          <a:p>
            <a:r>
              <a:rPr lang="en-US" sz="1000" dirty="0">
                <a:latin typeface="+mj-lt"/>
              </a:rPr>
              <a:t>Burge AT, Cox NS, Abramson MJ, Holland AE. Interventions for promoting physical activity in people with chronic obstructive pulmonary disease (COPD). Cochrane Database </a:t>
            </a:r>
            <a:r>
              <a:rPr lang="en-US" sz="1000" dirty="0" err="1">
                <a:latin typeface="+mj-lt"/>
              </a:rPr>
              <a:t>Syst</a:t>
            </a:r>
            <a:r>
              <a:rPr lang="en-US" sz="1000" dirty="0">
                <a:latin typeface="+mj-lt"/>
              </a:rPr>
              <a:t> Rev. 2020;4(4):CD012626. Published 2020 Apr 16. doi:10.1002/14651858.CD012626.pub2</a:t>
            </a:r>
          </a:p>
          <a:p>
            <a:r>
              <a:rPr lang="en-US" sz="1000" dirty="0">
                <a:latin typeface="+mj-lt"/>
                <a:hlinkClick r:id="rId3"/>
              </a:rPr>
              <a:t>https://www.socialstyrelsen.se/globalassets/sharepoint-dokument/artikelkatalog/nationella-riktlinjer/2018-1-36.pdf</a:t>
            </a:r>
            <a:endParaRPr lang="en-US" sz="1000" dirty="0">
              <a:latin typeface="+mj-lt"/>
            </a:endParaRPr>
          </a:p>
          <a:p>
            <a:r>
              <a:rPr lang="en-US" sz="1000" dirty="0">
                <a:latin typeface="+mj-lt"/>
                <a:hlinkClick r:id="rId4"/>
              </a:rPr>
              <a:t>https://www.socialstyrelsen.se/globalassets/sharepoint-dokument/dokument-webb/nationella-riktlinjer/levnadsvanor-validering-av-indikatorfragor-till-patienter-om-fysisk-aktivitet.pdf</a:t>
            </a:r>
            <a:endParaRPr lang="en-US" sz="1000" dirty="0">
              <a:latin typeface="+mj-lt"/>
            </a:endParaRPr>
          </a:p>
          <a:p>
            <a:endParaRPr lang="en-US" sz="1000" dirty="0">
              <a:latin typeface="+mj-lt"/>
            </a:endParaRPr>
          </a:p>
          <a:p>
            <a:endParaRPr lang="sv-SE" sz="1000" dirty="0">
              <a:latin typeface="+mj-lt"/>
            </a:endParaRPr>
          </a:p>
          <a:p>
            <a:endParaRPr lang="sv-SE" dirty="0"/>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28</a:t>
            </a:fld>
            <a:endParaRPr lang="sv-SE" dirty="0"/>
          </a:p>
        </p:txBody>
      </p:sp>
    </p:spTree>
    <p:extLst>
      <p:ext uri="{BB962C8B-B14F-4D97-AF65-F5344CB8AC3E}">
        <p14:creationId xmlns:p14="http://schemas.microsoft.com/office/powerpoint/2010/main" val="4569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p:txBody>
          <a:bodyPr/>
          <a:lstStyle/>
          <a:p>
            <a:r>
              <a:rPr lang="sv-SE" sz="2400" dirty="0"/>
              <a:t>FYSISK AKTIVITET VID KOL</a:t>
            </a:r>
            <a:endParaRPr lang="en-US" sz="2400" dirty="0"/>
          </a:p>
        </p:txBody>
      </p:sp>
      <p:sp>
        <p:nvSpPr>
          <p:cNvPr id="4" name="Platshållare för text 3"/>
          <p:cNvSpPr>
            <a:spLocks noGrp="1"/>
          </p:cNvSpPr>
          <p:nvPr>
            <p:ph type="body" sz="quarter" idx="13"/>
          </p:nvPr>
        </p:nvSpPr>
        <p:spPr/>
        <p:txBody>
          <a:bodyPr/>
          <a:lstStyle/>
          <a:p>
            <a:r>
              <a:rPr lang="en-US" dirty="0"/>
              <a:t>andre.nyberg@umu.se</a:t>
            </a:r>
          </a:p>
        </p:txBody>
      </p:sp>
      <p:sp>
        <p:nvSpPr>
          <p:cNvPr id="5" name="Platshållare för text 4"/>
          <p:cNvSpPr>
            <a:spLocks noGrp="1"/>
          </p:cNvSpPr>
          <p:nvPr>
            <p:ph type="body" sz="quarter" idx="14"/>
          </p:nvPr>
        </p:nvSpPr>
        <p:spPr/>
        <p:txBody>
          <a:bodyPr/>
          <a:lstStyle/>
          <a:p>
            <a:r>
              <a:rPr lang="sv-SE" dirty="0"/>
              <a:t>Umeå universitet. Sektionen för Andning och Cirkulation</a:t>
            </a:r>
          </a:p>
          <a:p>
            <a:endParaRPr lang="en-US" dirty="0"/>
          </a:p>
        </p:txBody>
      </p:sp>
    </p:spTree>
    <p:extLst>
      <p:ext uri="{BB962C8B-B14F-4D97-AF65-F5344CB8AC3E}">
        <p14:creationId xmlns:p14="http://schemas.microsoft.com/office/powerpoint/2010/main" val="3318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3"/>
          <a:stretch>
            <a:fillRect/>
          </a:stretch>
        </p:blipFill>
        <p:spPr>
          <a:xfrm>
            <a:off x="192166" y="2956628"/>
            <a:ext cx="8418434" cy="1492944"/>
          </a:xfrm>
          <a:prstGeom prst="rect">
            <a:avLst/>
          </a:prstGeom>
        </p:spPr>
      </p:pic>
      <p:sp>
        <p:nvSpPr>
          <p:cNvPr id="6" name="Rubrik 1"/>
          <p:cNvSpPr txBox="1">
            <a:spLocks/>
          </p:cNvSpPr>
          <p:nvPr/>
        </p:nvSpPr>
        <p:spPr>
          <a:xfrm>
            <a:off x="1905000" y="304800"/>
            <a:ext cx="5791200" cy="7550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sv-SE" dirty="0"/>
              <a:t>VAD ÄR FYSISK AKTIVITET?</a:t>
            </a:r>
          </a:p>
        </p:txBody>
      </p:sp>
      <p:sp>
        <p:nvSpPr>
          <p:cNvPr id="12" name="textruta 11"/>
          <p:cNvSpPr txBox="1"/>
          <p:nvPr/>
        </p:nvSpPr>
        <p:spPr>
          <a:xfrm>
            <a:off x="2605517" y="1705934"/>
            <a:ext cx="4114800" cy="1015663"/>
          </a:xfrm>
          <a:prstGeom prst="rect">
            <a:avLst/>
          </a:prstGeom>
          <a:solidFill>
            <a:schemeClr val="bg1"/>
          </a:solidFill>
          <a:ln w="38100">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1" i="0" u="none" strike="noStrike" kern="0" cap="none" spc="0" normalizeH="0" baseline="0" noProof="0" dirty="0">
              <a:ln>
                <a:noFill/>
              </a:ln>
              <a:solidFill>
                <a:prstClr val="black"/>
              </a:solidFill>
              <a:effectLst/>
              <a:uLnTx/>
              <a:uFillTx/>
              <a:latin typeface="Georgi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Alla</a:t>
            </a:r>
            <a:r>
              <a:rPr kumimoji="0" lang="sv-SE" sz="1200" i="0" u="none" strike="noStrike" kern="0" cap="none" spc="0" normalizeH="0" baseline="0" noProof="0" dirty="0">
                <a:ln>
                  <a:noFill/>
                </a:ln>
                <a:solidFill>
                  <a:prstClr val="black"/>
                </a:solidFill>
                <a:effectLst/>
                <a:uLnTx/>
                <a:uFillTx/>
                <a:latin typeface="Georgia"/>
              </a:rPr>
              <a:t> individer bör, </a:t>
            </a:r>
            <a:r>
              <a:rPr kumimoji="0" lang="sv-SE" sz="1200" b="1" i="0" u="none" strike="noStrike" kern="0" cap="none" spc="0" normalizeH="0" baseline="0" noProof="0" dirty="0">
                <a:ln>
                  <a:noFill/>
                </a:ln>
                <a:solidFill>
                  <a:prstClr val="black"/>
                </a:solidFill>
                <a:effectLst/>
                <a:uLnTx/>
                <a:uFillTx/>
                <a:latin typeface="Georgia"/>
              </a:rPr>
              <a:t>helst varje dag</a:t>
            </a:r>
            <a:r>
              <a:rPr kumimoji="0" lang="sv-SE" sz="1200" i="0" u="none" strike="noStrike" kern="0" cap="none" spc="0" normalizeH="0" baseline="0" noProof="0" dirty="0">
                <a:ln>
                  <a:noFill/>
                </a:ln>
                <a:solidFill>
                  <a:prstClr val="black"/>
                </a:solidFill>
                <a:effectLst/>
                <a:uLnTx/>
                <a:uFillTx/>
                <a:latin typeface="Georgia"/>
              </a:rPr>
              <a:t>, vara fysiskt aktiva i </a:t>
            </a:r>
            <a:r>
              <a:rPr kumimoji="0" lang="sv-SE" sz="1200" b="1" i="0" u="none" strike="noStrike" kern="0" cap="none" spc="0" normalizeH="0" baseline="0" noProof="0" dirty="0">
                <a:ln>
                  <a:noFill/>
                </a:ln>
                <a:solidFill>
                  <a:prstClr val="black"/>
                </a:solidFill>
                <a:effectLst/>
                <a:uLnTx/>
                <a:uFillTx/>
                <a:latin typeface="Georgia"/>
              </a:rPr>
              <a:t>sammanlagt minst 30 minuter</a:t>
            </a:r>
            <a:r>
              <a:rPr kumimoji="0" lang="sv-SE" sz="1200" i="0" u="none" strike="noStrike" kern="0" cap="none" spc="0" normalizeH="0" baseline="0" noProof="0" dirty="0">
                <a:ln>
                  <a:noFill/>
                </a:ln>
                <a:solidFill>
                  <a:prstClr val="black"/>
                </a:solidFill>
                <a:effectLst/>
                <a:uLnTx/>
                <a:uFillTx/>
                <a:latin typeface="Georgia"/>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prstClr val="black"/>
              </a:solidFill>
              <a:effectLst/>
              <a:uLnTx/>
              <a:uFillTx/>
              <a:latin typeface="Georgia"/>
            </a:endParaRPr>
          </a:p>
          <a:p>
            <a:pPr marL="0" marR="0" lvl="0" indent="0" algn="ctr" defTabSz="914400" eaLnBrk="1" fontAlgn="auto" latinLnBrk="0" hangingPunct="1">
              <a:lnSpc>
                <a:spcPct val="100000"/>
              </a:lnSpc>
              <a:spcBef>
                <a:spcPts val="0"/>
              </a:spcBef>
              <a:spcAft>
                <a:spcPts val="0"/>
              </a:spcAft>
              <a:buClrTx/>
              <a:buSzTx/>
              <a:buFontTx/>
              <a:buNone/>
              <a:tabLst/>
              <a:defRPr/>
            </a:pPr>
            <a:r>
              <a:rPr lang="sv-SE" sz="1200" b="1" kern="0" dirty="0">
                <a:solidFill>
                  <a:prstClr val="black"/>
                </a:solidFill>
                <a:latin typeface="Georgia"/>
              </a:rPr>
              <a:t>I</a:t>
            </a:r>
            <a:r>
              <a:rPr kumimoji="0" lang="sv-SE" sz="1200" b="1" i="0" u="none" strike="noStrike" kern="0" cap="none" spc="0" normalizeH="0" baseline="0" noProof="0" dirty="0">
                <a:ln>
                  <a:noFill/>
                </a:ln>
                <a:solidFill>
                  <a:prstClr val="black"/>
                </a:solidFill>
                <a:effectLst/>
                <a:uLnTx/>
                <a:uFillTx/>
                <a:latin typeface="Georgia"/>
              </a:rPr>
              <a:t>NTENSITETEN</a:t>
            </a:r>
            <a:r>
              <a:rPr kumimoji="0" lang="sv-SE" sz="1200" b="0" i="0" u="none" strike="noStrike" kern="0" cap="none" spc="0" normalizeH="0" baseline="0" noProof="0" dirty="0">
                <a:ln>
                  <a:noFill/>
                </a:ln>
                <a:solidFill>
                  <a:prstClr val="black"/>
                </a:solidFill>
                <a:effectLst/>
                <a:uLnTx/>
                <a:uFillTx/>
                <a:latin typeface="Georgia"/>
              </a:rPr>
              <a:t> bör vara </a:t>
            </a:r>
            <a:r>
              <a:rPr kumimoji="0" lang="sv-SE" sz="1200" b="1" i="0" u="none" strike="noStrike" kern="0" cap="none" spc="0" normalizeH="0" baseline="0" noProof="0" dirty="0">
                <a:ln>
                  <a:noFill/>
                </a:ln>
                <a:solidFill>
                  <a:prstClr val="black"/>
                </a:solidFill>
                <a:effectLst/>
                <a:uLnTx/>
                <a:uFillTx/>
                <a:latin typeface="Georgia"/>
              </a:rPr>
              <a:t>ÅTMINSTONE MÅTTLIG.</a:t>
            </a:r>
            <a:endParaRPr kumimoji="0" lang="sv-SE" sz="1050" b="0" i="0" u="none" strike="noStrike" kern="0" cap="none" spc="0" normalizeH="0" baseline="0" noProof="0" dirty="0">
              <a:ln>
                <a:noFill/>
              </a:ln>
              <a:solidFill>
                <a:prstClr val="black"/>
              </a:solidFill>
              <a:effectLst/>
              <a:uLnTx/>
              <a:uFillTx/>
              <a:latin typeface="Georgia"/>
            </a:endParaRPr>
          </a:p>
        </p:txBody>
      </p:sp>
      <p:sp>
        <p:nvSpPr>
          <p:cNvPr id="2" name="Rektangel 1"/>
          <p:cNvSpPr/>
          <p:nvPr/>
        </p:nvSpPr>
        <p:spPr>
          <a:xfrm>
            <a:off x="208208" y="2960639"/>
            <a:ext cx="8382000" cy="1447800"/>
          </a:xfrm>
          <a:prstGeom prst="rect">
            <a:avLst/>
          </a:prstGeom>
          <a:noFill/>
          <a:ln w="76200">
            <a:solidFill>
              <a:srgbClr val="009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3" name="Rektangel 2"/>
          <p:cNvSpPr/>
          <p:nvPr/>
        </p:nvSpPr>
        <p:spPr>
          <a:xfrm>
            <a:off x="609600" y="4623917"/>
            <a:ext cx="7924800" cy="1200329"/>
          </a:xfrm>
          <a:prstGeom prst="rect">
            <a:avLst/>
          </a:prstGeom>
        </p:spPr>
        <p:txBody>
          <a:bodyPr wrap="square">
            <a:spAutoFit/>
          </a:bodyPr>
          <a:lstStyle/>
          <a:p>
            <a:pPr algn="ctr"/>
            <a:r>
              <a:rPr lang="sv-SE" sz="1200" b="1" dirty="0">
                <a:latin typeface="Georgia" panose="02040502050405020303" pitchFamily="18" charset="0"/>
              </a:rPr>
              <a:t>Generella hälsoeffekter av fysisk aktivitet</a:t>
            </a:r>
          </a:p>
          <a:p>
            <a:pPr algn="ctr"/>
            <a:endParaRPr lang="sv-SE" sz="1200" b="1" dirty="0">
              <a:latin typeface="Georgia" panose="02040502050405020303" pitchFamily="18" charset="0"/>
            </a:endParaRPr>
          </a:p>
          <a:p>
            <a:r>
              <a:rPr lang="sv-SE" sz="1200" dirty="0">
                <a:latin typeface="Georgia" panose="02040502050405020303" pitchFamily="18" charset="0"/>
              </a:rPr>
              <a:t>● Fysiskt aktiva individer löper hälften så stor risk att dö av hjärt-kärlsjukdom som sina stillasittande jämnåriga. </a:t>
            </a:r>
          </a:p>
          <a:p>
            <a:endParaRPr lang="sv-SE" sz="1200" dirty="0">
              <a:latin typeface="Georgia" panose="02040502050405020303" pitchFamily="18" charset="0"/>
            </a:endParaRPr>
          </a:p>
          <a:p>
            <a:r>
              <a:rPr lang="sv-SE" sz="1200" dirty="0">
                <a:latin typeface="Georgia" panose="02040502050405020303" pitchFamily="18" charset="0"/>
              </a:rPr>
              <a:t>● Fysisk aktivitet minskar också risken för att få högt blodtryck, åldersdiabetes och tjocktarmscancer, benskörhet, benbrott framkallade genom fall, blodpropp, fetma och psykisk ohälsa samt förbättrar livskvaliteten</a:t>
            </a:r>
          </a:p>
        </p:txBody>
      </p:sp>
    </p:spTree>
    <p:extLst>
      <p:ext uri="{BB962C8B-B14F-4D97-AF65-F5344CB8AC3E}">
        <p14:creationId xmlns:p14="http://schemas.microsoft.com/office/powerpoint/2010/main" val="21600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INSTRUKTIONER</a:t>
            </a:r>
          </a:p>
        </p:txBody>
      </p:sp>
      <p:sp>
        <p:nvSpPr>
          <p:cNvPr id="3" name="Platshållare för innehåll 2"/>
          <p:cNvSpPr>
            <a:spLocks noGrp="1"/>
          </p:cNvSpPr>
          <p:nvPr>
            <p:ph idx="1"/>
          </p:nvPr>
        </p:nvSpPr>
        <p:spPr/>
        <p:txBody>
          <a:bodyPr/>
          <a:lstStyle/>
          <a:p>
            <a:r>
              <a:rPr lang="sv-SE" dirty="0"/>
              <a:t>Presentationen innehåller ett antal animeringar, vilket innebär att vid ett bildspel så syns inte alla delar av innehållet i en bild direkt.</a:t>
            </a:r>
          </a:p>
          <a:p>
            <a:r>
              <a:rPr lang="sv-SE" dirty="0"/>
              <a:t>Till varje sida finns ett tillhörande textavsnitt som syftar till att ge stöd/förklaring till det material som syns på respektive sida. </a:t>
            </a:r>
          </a:p>
          <a:p>
            <a:r>
              <a:rPr lang="sv-SE" dirty="0"/>
              <a:t>Om sidan innehåller någon animering så är varje nytt tillägg av information markerat med en ny siffra. Dvs, om en sida innehåller tre animeringar så kommer det i det tillhörande textavsnittet finnas tre separata avsnitt med text markerat 1,2,3. </a:t>
            </a:r>
          </a:p>
          <a:p>
            <a:endParaRPr lang="sv-SE" dirty="0"/>
          </a:p>
        </p:txBody>
      </p:sp>
      <p:sp>
        <p:nvSpPr>
          <p:cNvPr id="4" name="Platshållare för datum 3"/>
          <p:cNvSpPr>
            <a:spLocks noGrp="1"/>
          </p:cNvSpPr>
          <p:nvPr>
            <p:ph type="dt" sz="half" idx="10"/>
          </p:nvPr>
        </p:nvSpPr>
        <p:spPr/>
        <p:txBody>
          <a:bodyPr/>
          <a:lstStyle/>
          <a:p>
            <a:r>
              <a:rPr lang="sv-SE" dirty="0"/>
              <a:t>2020/08/22</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30</a:t>
            </a:fld>
            <a:endParaRPr lang="sv-SE" dirty="0"/>
          </a:p>
        </p:txBody>
      </p:sp>
    </p:spTree>
    <p:extLst>
      <p:ext uri="{BB962C8B-B14F-4D97-AF65-F5344CB8AC3E}">
        <p14:creationId xmlns:p14="http://schemas.microsoft.com/office/powerpoint/2010/main" val="151701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2021/12/08</a:t>
            </a:r>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4</a:t>
            </a:fld>
            <a:endParaRPr lang="sv-SE" dirty="0"/>
          </a:p>
        </p:txBody>
      </p:sp>
      <p:pic>
        <p:nvPicPr>
          <p:cNvPr id="8" name="Bildobjekt 7"/>
          <p:cNvPicPr>
            <a:picLocks noChangeAspect="1"/>
          </p:cNvPicPr>
          <p:nvPr/>
        </p:nvPicPr>
        <p:blipFill>
          <a:blip r:embed="rId3"/>
          <a:stretch>
            <a:fillRect/>
          </a:stretch>
        </p:blipFill>
        <p:spPr>
          <a:xfrm>
            <a:off x="228600" y="1162884"/>
            <a:ext cx="6010275" cy="4953000"/>
          </a:xfrm>
          <a:prstGeom prst="rect">
            <a:avLst/>
          </a:prstGeom>
        </p:spPr>
      </p:pic>
      <p:sp>
        <p:nvSpPr>
          <p:cNvPr id="10" name="Rubrik 1"/>
          <p:cNvSpPr txBox="1">
            <a:spLocks/>
          </p:cNvSpPr>
          <p:nvPr/>
        </p:nvSpPr>
        <p:spPr>
          <a:xfrm>
            <a:off x="1143000" y="237569"/>
            <a:ext cx="71067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ctr"/>
            <a:r>
              <a:rPr lang="sv-SE" dirty="0"/>
              <a:t>BORG RPE / BORG CR10</a:t>
            </a:r>
          </a:p>
        </p:txBody>
      </p:sp>
      <p:sp>
        <p:nvSpPr>
          <p:cNvPr id="11" name="textruta 10"/>
          <p:cNvSpPr txBox="1"/>
          <p:nvPr/>
        </p:nvSpPr>
        <p:spPr>
          <a:xfrm>
            <a:off x="416887" y="3286561"/>
            <a:ext cx="1945313" cy="461665"/>
          </a:xfrm>
          <a:prstGeom prst="rect">
            <a:avLst/>
          </a:prstGeom>
          <a:noFill/>
          <a:ln w="38100">
            <a:solidFill>
              <a:srgbClr val="009036"/>
            </a:solidFill>
          </a:ln>
          <a:effectLst>
            <a:outerShdw blurRad="50800" dist="38100" dir="2700000" algn="tl" rotWithShape="0">
              <a:prstClr val="black">
                <a:alpha val="40000"/>
              </a:prstClr>
            </a:outerShdw>
          </a:effectLst>
        </p:spPr>
        <p:txBody>
          <a:bodyPr wrap="square" rtlCol="0">
            <a:spAutoFit/>
          </a:bodyPr>
          <a:lstStyle/>
          <a:p>
            <a:pPr lvl="0"/>
            <a:endParaRPr kumimoji="0" lang="sv-SE" sz="1200" b="0" i="0" u="none" strike="noStrike" kern="0" cap="none" spc="0" normalizeH="0" baseline="0" noProof="0" dirty="0">
              <a:ln>
                <a:noFill/>
              </a:ln>
              <a:solidFill>
                <a:prstClr val="black"/>
              </a:solidFill>
              <a:effectLst/>
              <a:uLnTx/>
              <a:uFillTx/>
              <a:latin typeface="Georgia"/>
            </a:endParaRPr>
          </a:p>
          <a:p>
            <a:pPr lvl="0"/>
            <a:endParaRPr lang="sv-SE" sz="1200" kern="0" dirty="0">
              <a:solidFill>
                <a:prstClr val="black"/>
              </a:solidFill>
              <a:latin typeface="Georgia"/>
            </a:endParaRPr>
          </a:p>
        </p:txBody>
      </p:sp>
      <p:pic>
        <p:nvPicPr>
          <p:cNvPr id="13" name="Bildobjekt 12"/>
          <p:cNvPicPr>
            <a:picLocks noChangeAspect="1"/>
          </p:cNvPicPr>
          <p:nvPr/>
        </p:nvPicPr>
        <p:blipFill>
          <a:blip r:embed="rId4"/>
          <a:stretch>
            <a:fillRect/>
          </a:stretch>
        </p:blipFill>
        <p:spPr>
          <a:xfrm>
            <a:off x="3810000" y="1551259"/>
            <a:ext cx="4724400" cy="4342395"/>
          </a:xfrm>
          <a:prstGeom prst="rect">
            <a:avLst/>
          </a:prstGeom>
        </p:spPr>
      </p:pic>
      <p:sp>
        <p:nvSpPr>
          <p:cNvPr id="14" name="textruta 13"/>
          <p:cNvSpPr txBox="1"/>
          <p:nvPr/>
        </p:nvSpPr>
        <p:spPr>
          <a:xfrm>
            <a:off x="4800600" y="1255354"/>
            <a:ext cx="2312454" cy="307777"/>
          </a:xfrm>
          <a:prstGeom prst="rect">
            <a:avLst/>
          </a:prstGeom>
          <a:noFill/>
        </p:spPr>
        <p:txBody>
          <a:bodyPr wrap="square" rtlCol="0">
            <a:spAutoFit/>
          </a:bodyPr>
          <a:lstStyle/>
          <a:p>
            <a:r>
              <a:rPr lang="sv-SE" sz="1400" b="1" dirty="0">
                <a:latin typeface="+mj-lt"/>
              </a:rPr>
              <a:t>Borg CR10 (andfåddhet)</a:t>
            </a:r>
          </a:p>
        </p:txBody>
      </p:sp>
      <p:sp>
        <p:nvSpPr>
          <p:cNvPr id="15" name="textruta 14"/>
          <p:cNvSpPr txBox="1"/>
          <p:nvPr/>
        </p:nvSpPr>
        <p:spPr>
          <a:xfrm>
            <a:off x="342900" y="1323789"/>
            <a:ext cx="3467100" cy="307777"/>
          </a:xfrm>
          <a:prstGeom prst="rect">
            <a:avLst/>
          </a:prstGeom>
          <a:solidFill>
            <a:schemeClr val="bg1"/>
          </a:solidFill>
        </p:spPr>
        <p:txBody>
          <a:bodyPr wrap="square" rtlCol="0">
            <a:spAutoFit/>
          </a:bodyPr>
          <a:lstStyle/>
          <a:p>
            <a:pPr algn="ctr"/>
            <a:r>
              <a:rPr lang="sv-SE" sz="1400" b="1" dirty="0">
                <a:latin typeface="+mj-lt"/>
              </a:rPr>
              <a:t>Borg RPE (ansträngning)</a:t>
            </a:r>
          </a:p>
        </p:txBody>
      </p:sp>
      <p:sp>
        <p:nvSpPr>
          <p:cNvPr id="16" name="textruta 15"/>
          <p:cNvSpPr txBox="1"/>
          <p:nvPr/>
        </p:nvSpPr>
        <p:spPr>
          <a:xfrm>
            <a:off x="3918493" y="3215952"/>
            <a:ext cx="1945313" cy="276999"/>
          </a:xfrm>
          <a:prstGeom prst="rect">
            <a:avLst/>
          </a:prstGeom>
          <a:noFill/>
          <a:ln w="38100">
            <a:solidFill>
              <a:srgbClr val="009036"/>
            </a:solidFill>
          </a:ln>
          <a:effectLst>
            <a:outerShdw blurRad="50800" dist="38100" dir="2700000" algn="tl" rotWithShape="0">
              <a:prstClr val="black">
                <a:alpha val="40000"/>
              </a:prstClr>
            </a:outerShdw>
          </a:effectLst>
        </p:spPr>
        <p:txBody>
          <a:bodyPr wrap="square" rtlCol="0">
            <a:spAutoFit/>
          </a:bodyPr>
          <a:lstStyle/>
          <a:p>
            <a:pPr lvl="0"/>
            <a:endParaRPr kumimoji="0" lang="sv-SE" sz="1200" b="0" i="0" u="none" strike="noStrike" kern="0" cap="none" spc="0" normalizeH="0" baseline="0" noProof="0" dirty="0">
              <a:ln>
                <a:noFill/>
              </a:ln>
              <a:solidFill>
                <a:prstClr val="black"/>
              </a:solidFill>
              <a:effectLst/>
              <a:uLnTx/>
              <a:uFillTx/>
              <a:latin typeface="Georgia"/>
            </a:endParaRPr>
          </a:p>
        </p:txBody>
      </p:sp>
    </p:spTree>
    <p:extLst>
      <p:ext uri="{BB962C8B-B14F-4D97-AF65-F5344CB8AC3E}">
        <p14:creationId xmlns:p14="http://schemas.microsoft.com/office/powerpoint/2010/main" val="399443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001" y="304800"/>
            <a:ext cx="8589712" cy="1143000"/>
          </a:xfrm>
        </p:spPr>
        <p:txBody>
          <a:bodyPr/>
          <a:lstStyle/>
          <a:p>
            <a:r>
              <a:rPr lang="sv-SE" dirty="0"/>
              <a:t>ÄR FYSISK AKTIVITET NEDSATT VID KOL?</a:t>
            </a:r>
          </a:p>
        </p:txBody>
      </p:sp>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5</a:t>
            </a:fld>
            <a:endParaRPr lang="sv-SE" dirty="0"/>
          </a:p>
        </p:txBody>
      </p:sp>
      <p:pic>
        <p:nvPicPr>
          <p:cNvPr id="8" name="Bildobjekt 7"/>
          <p:cNvPicPr>
            <a:picLocks noChangeAspect="1"/>
          </p:cNvPicPr>
          <p:nvPr/>
        </p:nvPicPr>
        <p:blipFill>
          <a:blip r:embed="rId3"/>
          <a:stretch>
            <a:fillRect/>
          </a:stretch>
        </p:blipFill>
        <p:spPr>
          <a:xfrm>
            <a:off x="381000" y="1627625"/>
            <a:ext cx="7883334" cy="4308433"/>
          </a:xfrm>
          <a:prstGeom prst="rect">
            <a:avLst/>
          </a:prstGeom>
        </p:spPr>
      </p:pic>
      <p:sp>
        <p:nvSpPr>
          <p:cNvPr id="10" name="textruta 9"/>
          <p:cNvSpPr txBox="1"/>
          <p:nvPr/>
        </p:nvSpPr>
        <p:spPr>
          <a:xfrm>
            <a:off x="4724400" y="1429108"/>
            <a:ext cx="4246313" cy="1015663"/>
          </a:xfrm>
          <a:prstGeom prst="rect">
            <a:avLst/>
          </a:prstGeom>
          <a:noFill/>
          <a:ln w="38100">
            <a:solidFill>
              <a:srgbClr val="009036"/>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i="0" u="none" strike="noStrike" kern="0" cap="none" spc="0" normalizeH="0" baseline="0" noProof="0" dirty="0">
                <a:ln>
                  <a:noFill/>
                </a:ln>
                <a:solidFill>
                  <a:prstClr val="black"/>
                </a:solidFill>
                <a:effectLst/>
                <a:uLnTx/>
                <a:uFillTx/>
                <a:latin typeface="Georgia"/>
              </a:rPr>
              <a:t>Alla individer bör, helst varje dag, vara fysiskt aktiva i sammanlagt minst 30 minuter.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prstClr val="black"/>
              </a:solidFill>
              <a:effectLst/>
              <a:uLnTx/>
              <a:uFillTx/>
              <a:latin typeface="Georgi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INTENSITETEN</a:t>
            </a:r>
            <a:r>
              <a:rPr kumimoji="0" lang="sv-SE" sz="1200" b="0" i="0" u="none" strike="noStrike" kern="0" cap="none" spc="0" normalizeH="0" baseline="0" noProof="0" dirty="0">
                <a:ln>
                  <a:noFill/>
                </a:ln>
                <a:solidFill>
                  <a:prstClr val="black"/>
                </a:solidFill>
                <a:effectLst/>
                <a:uLnTx/>
                <a:uFillTx/>
                <a:latin typeface="Georgia"/>
              </a:rPr>
              <a:t> bör vara </a:t>
            </a:r>
            <a:r>
              <a:rPr kumimoji="0" lang="sv-SE" sz="1200" b="1" i="0" u="none" strike="noStrike" kern="0" cap="none" spc="0" normalizeH="0" baseline="0" noProof="0" dirty="0">
                <a:ln>
                  <a:noFill/>
                </a:ln>
                <a:solidFill>
                  <a:prstClr val="black"/>
                </a:solidFill>
                <a:effectLst/>
                <a:uLnTx/>
                <a:uFillTx/>
                <a:latin typeface="Georgia"/>
              </a:rPr>
              <a:t>ÅTMINSTONE MÅTTLIG</a:t>
            </a:r>
            <a:r>
              <a:rPr kumimoji="0" lang="sv-SE" sz="1200" b="0" i="0" u="none" strike="noStrike" kern="0" cap="none" spc="0" normalizeH="0" baseline="0" noProof="0" dirty="0">
                <a:ln>
                  <a:noFill/>
                </a:ln>
                <a:solidFill>
                  <a:prstClr val="black"/>
                </a:solidFill>
                <a:effectLst/>
                <a:uLnTx/>
                <a:uFillTx/>
                <a:latin typeface="Georgia"/>
              </a:rPr>
              <a:t>,</a:t>
            </a:r>
          </a:p>
          <a:p>
            <a:pPr marL="0" marR="0" lvl="0" indent="0" algn="ctr" defTabSz="914400" eaLnBrk="1" fontAlgn="auto" latinLnBrk="0" hangingPunct="1">
              <a:lnSpc>
                <a:spcPct val="100000"/>
              </a:lnSpc>
              <a:spcBef>
                <a:spcPts val="0"/>
              </a:spcBef>
              <a:spcAft>
                <a:spcPts val="0"/>
              </a:spcAft>
              <a:buClrTx/>
              <a:buSzTx/>
              <a:buFontTx/>
              <a:buNone/>
              <a:tabLst/>
              <a:defRPr/>
            </a:pPr>
            <a:r>
              <a:rPr lang="sv-SE" sz="1200" kern="0" dirty="0">
                <a:solidFill>
                  <a:prstClr val="black"/>
                </a:solidFill>
                <a:latin typeface="Georgia"/>
              </a:rPr>
              <a:t>Borg RPE 12-13 [ansträngning] / Borg CR10 3 [andfåddhet]</a:t>
            </a:r>
            <a:endParaRPr kumimoji="0" lang="sv-SE" sz="1050" b="0" i="0" u="none" strike="noStrike" kern="0" cap="none" spc="0" normalizeH="0" baseline="0" noProof="0" dirty="0">
              <a:ln>
                <a:noFill/>
              </a:ln>
              <a:solidFill>
                <a:prstClr val="black"/>
              </a:solidFill>
              <a:effectLst/>
              <a:uLnTx/>
              <a:uFillTx/>
              <a:latin typeface="Georgia"/>
            </a:endParaRPr>
          </a:p>
        </p:txBody>
      </p:sp>
    </p:spTree>
    <p:extLst>
      <p:ext uri="{BB962C8B-B14F-4D97-AF65-F5344CB8AC3E}">
        <p14:creationId xmlns:p14="http://schemas.microsoft.com/office/powerpoint/2010/main" val="40245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6</a:t>
            </a:fld>
            <a:endParaRPr lang="sv-SE" dirty="0"/>
          </a:p>
        </p:txBody>
      </p:sp>
      <p:pic>
        <p:nvPicPr>
          <p:cNvPr id="9" name="Bildobjekt 8"/>
          <p:cNvPicPr>
            <a:picLocks noChangeAspect="1"/>
          </p:cNvPicPr>
          <p:nvPr/>
        </p:nvPicPr>
        <p:blipFill>
          <a:blip r:embed="rId3"/>
          <a:stretch>
            <a:fillRect/>
          </a:stretch>
        </p:blipFill>
        <p:spPr>
          <a:xfrm>
            <a:off x="558787" y="1828800"/>
            <a:ext cx="7959165" cy="3581400"/>
          </a:xfrm>
          <a:prstGeom prst="rect">
            <a:avLst/>
          </a:prstGeom>
        </p:spPr>
      </p:pic>
      <p:sp>
        <p:nvSpPr>
          <p:cNvPr id="8" name="textruta 7"/>
          <p:cNvSpPr txBox="1"/>
          <p:nvPr/>
        </p:nvSpPr>
        <p:spPr>
          <a:xfrm>
            <a:off x="1713600" y="1609509"/>
            <a:ext cx="5943599" cy="438582"/>
          </a:xfrm>
          <a:prstGeom prst="rect">
            <a:avLst/>
          </a:prstGeom>
          <a:noFill/>
          <a:ln w="38100">
            <a:solidFill>
              <a:srgbClr val="009036"/>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i="0" u="none" strike="noStrike" kern="0" cap="none" spc="0" normalizeH="0" baseline="0" noProof="0" dirty="0">
                <a:ln>
                  <a:noFill/>
                </a:ln>
                <a:solidFill>
                  <a:prstClr val="black"/>
                </a:solidFill>
                <a:effectLst/>
                <a:uLnTx/>
                <a:uFillTx/>
                <a:latin typeface="Georgia"/>
              </a:rPr>
              <a:t>Moderat aktivitet på 50% av maximal</a:t>
            </a:r>
            <a:r>
              <a:rPr lang="sv-SE" sz="1200" kern="0" dirty="0">
                <a:solidFill>
                  <a:prstClr val="black"/>
                </a:solidFill>
                <a:latin typeface="Georgia"/>
              </a:rPr>
              <a:t>t syreupptag ~ 12-13 på Borg RPE / 3 Borg CR10</a:t>
            </a:r>
            <a:endParaRPr kumimoji="0" lang="sv-SE" sz="1200" i="0" u="none" strike="noStrike" kern="0" cap="none" spc="0" normalizeH="0" baseline="0" noProof="0" dirty="0">
              <a:ln>
                <a:noFill/>
              </a:ln>
              <a:solidFill>
                <a:prstClr val="black"/>
              </a:solidFill>
              <a:effectLst/>
              <a:uLnTx/>
              <a:uFillTx/>
              <a:latin typeface="Georgi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prstClr val="black"/>
              </a:solidFill>
              <a:effectLst/>
              <a:uLnTx/>
              <a:uFillTx/>
              <a:latin typeface="Georgia"/>
            </a:endParaRPr>
          </a:p>
        </p:txBody>
      </p:sp>
      <p:sp>
        <p:nvSpPr>
          <p:cNvPr id="10" name="textruta 9"/>
          <p:cNvSpPr txBox="1"/>
          <p:nvPr/>
        </p:nvSpPr>
        <p:spPr>
          <a:xfrm>
            <a:off x="5105399" y="2113191"/>
            <a:ext cx="3789113" cy="1015663"/>
          </a:xfrm>
          <a:prstGeom prst="rect">
            <a:avLst/>
          </a:prstGeom>
          <a:no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Exempel på aktiviteter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0" dirty="0">
                <a:solidFill>
                  <a:prstClr val="black"/>
                </a:solidFill>
                <a:latin typeface="Georgia"/>
              </a:rPr>
              <a:t>Rask promenad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i="0" u="none" strike="noStrike" kern="0" cap="none" spc="0" normalizeH="0" baseline="0" noProof="0" dirty="0">
                <a:ln>
                  <a:noFill/>
                </a:ln>
                <a:solidFill>
                  <a:prstClr val="black"/>
                </a:solidFill>
                <a:effectLst/>
                <a:uLnTx/>
                <a:uFillTx/>
                <a:latin typeface="Georgia"/>
              </a:rPr>
              <a:t>Dans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0" dirty="0">
                <a:solidFill>
                  <a:prstClr val="black"/>
                </a:solidFill>
                <a:latin typeface="Georgia"/>
              </a:rPr>
              <a:t>Trädgårdsarbete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i="0" u="none" strike="noStrike" kern="0" cap="none" spc="0" normalizeH="0" baseline="0" noProof="0" dirty="0">
                <a:ln>
                  <a:noFill/>
                </a:ln>
                <a:solidFill>
                  <a:prstClr val="black"/>
                </a:solidFill>
                <a:effectLst/>
                <a:uLnTx/>
                <a:uFillTx/>
                <a:latin typeface="Georgia"/>
              </a:rPr>
              <a:t>Promenad med hunden etc. </a:t>
            </a:r>
            <a:endParaRPr kumimoji="0" lang="sv-SE" sz="1050" i="0" u="none" strike="noStrike" kern="0" cap="none" spc="0" normalizeH="0" baseline="0" noProof="0" dirty="0">
              <a:ln>
                <a:noFill/>
              </a:ln>
              <a:solidFill>
                <a:prstClr val="black"/>
              </a:solidFill>
              <a:effectLst/>
              <a:uLnTx/>
              <a:uFillTx/>
              <a:latin typeface="Georgia"/>
            </a:endParaRPr>
          </a:p>
        </p:txBody>
      </p:sp>
      <p:sp>
        <p:nvSpPr>
          <p:cNvPr id="3" name="Rektangel 2"/>
          <p:cNvSpPr/>
          <p:nvPr/>
        </p:nvSpPr>
        <p:spPr>
          <a:xfrm>
            <a:off x="5754587" y="3237558"/>
            <a:ext cx="2819400" cy="997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11" name="textruta 10"/>
          <p:cNvSpPr txBox="1"/>
          <p:nvPr/>
        </p:nvSpPr>
        <p:spPr>
          <a:xfrm>
            <a:off x="4224747" y="3318203"/>
            <a:ext cx="4724400" cy="646331"/>
          </a:xfrm>
          <a:prstGeom prst="rect">
            <a:avLst/>
          </a:prstGeom>
          <a:solidFill>
            <a:schemeClr val="bg1"/>
          </a:solid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Endast ca 25% </a:t>
            </a:r>
            <a:r>
              <a:rPr kumimoji="0" lang="sv-SE" sz="1200" b="0" i="0" u="none" strike="noStrike" kern="0" cap="none" spc="0" normalizeH="0" baseline="0" noProof="0" dirty="0">
                <a:ln>
                  <a:noFill/>
                </a:ln>
                <a:solidFill>
                  <a:prstClr val="black"/>
                </a:solidFill>
                <a:effectLst/>
                <a:uLnTx/>
                <a:uFillTx/>
                <a:latin typeface="Georgia"/>
              </a:rPr>
              <a:t>uppnådde målet om </a:t>
            </a:r>
            <a:r>
              <a:rPr kumimoji="0" lang="sv-SE" sz="1200" b="1" i="0" u="none" strike="noStrike" kern="0" cap="none" spc="0" normalizeH="0" baseline="0" noProof="0" dirty="0">
                <a:ln>
                  <a:noFill/>
                </a:ln>
                <a:solidFill>
                  <a:prstClr val="black"/>
                </a:solidFill>
                <a:effectLst/>
                <a:uLnTx/>
                <a:uFillTx/>
                <a:latin typeface="Georgia"/>
              </a:rPr>
              <a:t>30 minuter av kontinuerlig aktivitet </a:t>
            </a:r>
            <a:r>
              <a:rPr kumimoji="0" lang="sv-SE" sz="1200" b="0" i="0" u="none" strike="noStrike" kern="0" cap="none" spc="0" normalizeH="0" baseline="0" noProof="0" dirty="0">
                <a:ln>
                  <a:noFill/>
                </a:ln>
                <a:solidFill>
                  <a:prstClr val="black"/>
                </a:solidFill>
                <a:effectLst/>
                <a:uLnTx/>
                <a:uFillTx/>
                <a:latin typeface="Georgia"/>
              </a:rPr>
              <a:t>/ 5-dagar i veckan på minst </a:t>
            </a:r>
            <a:r>
              <a:rPr kumimoji="0" lang="sv-SE" sz="1200" b="1" i="0" u="none" strike="noStrike" kern="0" cap="none" spc="0" normalizeH="0" baseline="0" noProof="0" dirty="0">
                <a:ln>
                  <a:noFill/>
                </a:ln>
                <a:solidFill>
                  <a:prstClr val="black"/>
                </a:solidFill>
                <a:effectLst/>
                <a:uLnTx/>
                <a:uFillTx/>
                <a:latin typeface="Georgia"/>
              </a:rPr>
              <a:t>moderat intensitet</a:t>
            </a:r>
          </a:p>
        </p:txBody>
      </p:sp>
      <p:sp>
        <p:nvSpPr>
          <p:cNvPr id="13" name="Rubrik 1"/>
          <p:cNvSpPr>
            <a:spLocks noGrp="1"/>
          </p:cNvSpPr>
          <p:nvPr>
            <p:ph type="title"/>
          </p:nvPr>
        </p:nvSpPr>
        <p:spPr>
          <a:xfrm>
            <a:off x="381001" y="304800"/>
            <a:ext cx="8589712" cy="1143000"/>
          </a:xfrm>
        </p:spPr>
        <p:txBody>
          <a:bodyPr/>
          <a:lstStyle/>
          <a:p>
            <a:r>
              <a:rPr lang="sv-SE" dirty="0"/>
              <a:t>ÄR FYSISK AKTIVITET NEDSATT VID KOL?</a:t>
            </a:r>
          </a:p>
        </p:txBody>
      </p:sp>
      <p:sp>
        <p:nvSpPr>
          <p:cNvPr id="15" name="textruta 14"/>
          <p:cNvSpPr txBox="1"/>
          <p:nvPr/>
        </p:nvSpPr>
        <p:spPr>
          <a:xfrm>
            <a:off x="5790821" y="4070449"/>
            <a:ext cx="3103691" cy="646331"/>
          </a:xfrm>
          <a:prstGeom prst="rect">
            <a:avLst/>
          </a:prstGeom>
          <a:solidFill>
            <a:schemeClr val="bg1"/>
          </a:solid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Georgia"/>
              </a:rPr>
              <a:t>Endast </a:t>
            </a:r>
            <a:r>
              <a:rPr lang="sv-SE" sz="1200" b="1" kern="0" dirty="0">
                <a:solidFill>
                  <a:prstClr val="black"/>
                </a:solidFill>
                <a:latin typeface="Georgia"/>
              </a:rPr>
              <a:t>1</a:t>
            </a:r>
            <a:r>
              <a:rPr kumimoji="0" lang="sv-SE" sz="1200" b="1" i="0" u="none" strike="noStrike" kern="0" cap="none" spc="0" normalizeH="0" baseline="0" noProof="0" dirty="0">
                <a:ln>
                  <a:noFill/>
                </a:ln>
                <a:solidFill>
                  <a:prstClr val="black"/>
                </a:solidFill>
                <a:effectLst/>
                <a:uLnTx/>
                <a:uFillTx/>
                <a:latin typeface="Georgia"/>
              </a:rPr>
              <a:t>5% </a:t>
            </a:r>
            <a:r>
              <a:rPr kumimoji="0" lang="sv-SE" sz="1200" b="0" i="0" u="none" strike="noStrike" kern="0" cap="none" spc="0" normalizeH="0" baseline="0" noProof="0" dirty="0">
                <a:ln>
                  <a:noFill/>
                </a:ln>
                <a:solidFill>
                  <a:prstClr val="black"/>
                </a:solidFill>
                <a:effectLst/>
                <a:uLnTx/>
                <a:uFillTx/>
                <a:latin typeface="Georgia"/>
              </a:rPr>
              <a:t>uppnådde m</a:t>
            </a:r>
            <a:r>
              <a:rPr kumimoji="0" lang="sv-SE" sz="1200" i="0" u="none" strike="noStrike" kern="0" cap="none" spc="0" normalizeH="0" baseline="0" noProof="0" dirty="0">
                <a:ln>
                  <a:noFill/>
                </a:ln>
                <a:solidFill>
                  <a:prstClr val="black"/>
                </a:solidFill>
                <a:effectLst/>
                <a:uLnTx/>
                <a:uFillTx/>
                <a:latin typeface="Georgia"/>
              </a:rPr>
              <a:t>ålet om 30 minuter av kontinuerlig aktivitet alla</a:t>
            </a:r>
            <a:r>
              <a:rPr kumimoji="0" lang="sv-SE" sz="1200" i="0" u="none" strike="noStrike" kern="0" cap="none" spc="0" normalizeH="0" noProof="0" dirty="0">
                <a:ln>
                  <a:noFill/>
                </a:ln>
                <a:solidFill>
                  <a:prstClr val="black"/>
                </a:solidFill>
                <a:effectLst/>
                <a:uLnTx/>
                <a:uFillTx/>
                <a:latin typeface="Georgia"/>
              </a:rPr>
              <a:t> 7 dagar </a:t>
            </a:r>
            <a:r>
              <a:rPr kumimoji="0" lang="sv-SE" sz="1200" i="0" u="none" strike="noStrike" kern="0" cap="none" spc="0" normalizeH="0" baseline="0" noProof="0" dirty="0">
                <a:ln>
                  <a:noFill/>
                </a:ln>
                <a:solidFill>
                  <a:prstClr val="black"/>
                </a:solidFill>
                <a:effectLst/>
                <a:uLnTx/>
                <a:uFillTx/>
                <a:latin typeface="Georgia"/>
              </a:rPr>
              <a:t>i veckan på minst moderat intensitet</a:t>
            </a:r>
          </a:p>
        </p:txBody>
      </p:sp>
      <p:sp>
        <p:nvSpPr>
          <p:cNvPr id="2" name="Rektangel 1"/>
          <p:cNvSpPr/>
          <p:nvPr/>
        </p:nvSpPr>
        <p:spPr>
          <a:xfrm>
            <a:off x="381001" y="4953000"/>
            <a:ext cx="68579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Tree>
    <p:extLst>
      <p:ext uri="{BB962C8B-B14F-4D97-AF65-F5344CB8AC3E}">
        <p14:creationId xmlns:p14="http://schemas.microsoft.com/office/powerpoint/2010/main" val="21421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a:t>2021/12/08</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4"/>
          </p:nvPr>
        </p:nvSpPr>
        <p:spPr/>
        <p:txBody>
          <a:bodyPr/>
          <a:lstStyle/>
          <a:p>
            <a:pPr algn="ctr"/>
            <a:r>
              <a:rPr lang="sv-SE"/>
              <a:t>Sida</a:t>
            </a:r>
            <a:r>
              <a:rPr lang="sv-SE" cap="none"/>
              <a:t> </a:t>
            </a:r>
            <a:fld id="{83CAF196-52AE-474F-8618-9C9C954F992D}" type="slidenum">
              <a:rPr lang="sv-SE" smtClean="0"/>
              <a:pPr algn="ctr"/>
              <a:t>7</a:t>
            </a:fld>
            <a:endParaRPr lang="sv-SE" dirty="0"/>
          </a:p>
        </p:txBody>
      </p:sp>
      <p:pic>
        <p:nvPicPr>
          <p:cNvPr id="8" name="Bildobjekt 7"/>
          <p:cNvPicPr>
            <a:picLocks noChangeAspect="1"/>
          </p:cNvPicPr>
          <p:nvPr/>
        </p:nvPicPr>
        <p:blipFill>
          <a:blip r:embed="rId3"/>
          <a:stretch>
            <a:fillRect/>
          </a:stretch>
        </p:blipFill>
        <p:spPr>
          <a:xfrm>
            <a:off x="914400" y="1524000"/>
            <a:ext cx="6781800" cy="3890559"/>
          </a:xfrm>
          <a:prstGeom prst="rect">
            <a:avLst/>
          </a:prstGeom>
        </p:spPr>
      </p:pic>
      <p:sp>
        <p:nvSpPr>
          <p:cNvPr id="10" name="textruta 9"/>
          <p:cNvSpPr txBox="1"/>
          <p:nvPr/>
        </p:nvSpPr>
        <p:spPr>
          <a:xfrm>
            <a:off x="3471570" y="5578019"/>
            <a:ext cx="2133600" cy="461665"/>
          </a:xfrm>
          <a:prstGeom prst="rect">
            <a:avLst/>
          </a:prstGeom>
          <a:solidFill>
            <a:schemeClr val="bg1"/>
          </a:solid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i="0" u="none" strike="noStrike" kern="0" cap="none" spc="0" normalizeH="0" baseline="0" noProof="0" dirty="0">
                <a:ln>
                  <a:noFill/>
                </a:ln>
                <a:solidFill>
                  <a:prstClr val="black"/>
                </a:solidFill>
                <a:effectLst/>
                <a:uLnTx/>
                <a:uFillTx/>
                <a:latin typeface="Georgia"/>
              </a:rPr>
              <a:t>Minskad fysisk aktivitet i </a:t>
            </a:r>
            <a:r>
              <a:rPr kumimoji="0" lang="sv-SE" sz="1200" b="1" i="0" u="none" strike="noStrike" kern="0" cap="none" spc="0" normalizeH="0" baseline="0" noProof="0" dirty="0">
                <a:ln>
                  <a:noFill/>
                </a:ln>
                <a:solidFill>
                  <a:prstClr val="black"/>
                </a:solidFill>
                <a:effectLst/>
                <a:uLnTx/>
                <a:uFillTx/>
                <a:latin typeface="Georgia"/>
              </a:rPr>
              <a:t>alla stadier </a:t>
            </a:r>
            <a:r>
              <a:rPr kumimoji="0" lang="sv-SE" sz="1200" i="0" u="none" strike="noStrike" kern="0" cap="none" spc="0" normalizeH="0" baseline="0" noProof="0" dirty="0">
                <a:ln>
                  <a:noFill/>
                </a:ln>
                <a:solidFill>
                  <a:prstClr val="black"/>
                </a:solidFill>
                <a:effectLst/>
                <a:uLnTx/>
                <a:uFillTx/>
                <a:latin typeface="Georgia"/>
              </a:rPr>
              <a:t>av sjukdomen. </a:t>
            </a:r>
            <a:endParaRPr kumimoji="0" lang="sv-SE" sz="1200" b="0" i="0" u="none" strike="noStrike" kern="0" cap="none" spc="0" normalizeH="0" baseline="0" noProof="0" dirty="0">
              <a:ln>
                <a:noFill/>
              </a:ln>
              <a:solidFill>
                <a:prstClr val="black"/>
              </a:solidFill>
              <a:effectLst/>
              <a:uLnTx/>
              <a:uFillTx/>
              <a:latin typeface="Georgia"/>
            </a:endParaRPr>
          </a:p>
        </p:txBody>
      </p:sp>
      <p:sp>
        <p:nvSpPr>
          <p:cNvPr id="12" name="Rektangel 11"/>
          <p:cNvSpPr/>
          <p:nvPr/>
        </p:nvSpPr>
        <p:spPr>
          <a:xfrm>
            <a:off x="4353971" y="3204381"/>
            <a:ext cx="3578837" cy="2210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3" name="textruta 12"/>
          <p:cNvSpPr txBox="1"/>
          <p:nvPr/>
        </p:nvSpPr>
        <p:spPr>
          <a:xfrm>
            <a:off x="3607154" y="2350532"/>
            <a:ext cx="2107845" cy="646331"/>
          </a:xfrm>
          <a:prstGeom prst="rect">
            <a:avLst/>
          </a:prstGeom>
          <a:solidFill>
            <a:schemeClr val="bg1"/>
          </a:solidFill>
          <a:ln w="38100">
            <a:solidFill>
              <a:srgbClr val="009036"/>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i="0" u="sng" strike="noStrike" kern="0" cap="none" spc="0" normalizeH="0" baseline="0" noProof="0" dirty="0">
                <a:ln>
                  <a:noFill/>
                </a:ln>
                <a:solidFill>
                  <a:prstClr val="black"/>
                </a:solidFill>
                <a:effectLst/>
                <a:uLnTx/>
                <a:uFillTx/>
                <a:latin typeface="Georgia"/>
              </a:rPr>
              <a:t>&gt;</a:t>
            </a:r>
            <a:r>
              <a:rPr kumimoji="0" lang="sv-SE" sz="1200" i="0" u="none" strike="noStrike" kern="0" cap="none" spc="0" normalizeH="0" baseline="0" noProof="0" dirty="0">
                <a:ln>
                  <a:noFill/>
                </a:ln>
                <a:solidFill>
                  <a:prstClr val="black"/>
                </a:solidFill>
                <a:effectLst/>
                <a:uLnTx/>
                <a:uFillTx/>
                <a:latin typeface="Georgia"/>
              </a:rPr>
              <a:t>80% av FEV1 förväntat = </a:t>
            </a:r>
            <a:r>
              <a:rPr kumimoji="0" lang="sv-SE" sz="1200" b="1" i="0" u="none" strike="noStrike" kern="0" cap="none" spc="0" normalizeH="0" baseline="0" noProof="0" dirty="0">
                <a:ln>
                  <a:noFill/>
                </a:ln>
                <a:solidFill>
                  <a:prstClr val="black"/>
                </a:solidFill>
                <a:effectLst/>
                <a:uLnTx/>
                <a:uFillTx/>
                <a:latin typeface="Georgia"/>
              </a:rPr>
              <a:t>Halverad</a:t>
            </a:r>
            <a:r>
              <a:rPr kumimoji="0" lang="sv-SE" sz="1200" i="0" u="none" strike="noStrike" kern="0" cap="none" spc="0" normalizeH="0" baseline="0" noProof="0" dirty="0">
                <a:ln>
                  <a:noFill/>
                </a:ln>
                <a:solidFill>
                  <a:prstClr val="black"/>
                </a:solidFill>
                <a:effectLst/>
                <a:uLnTx/>
                <a:uFillTx/>
                <a:latin typeface="Georgia"/>
              </a:rPr>
              <a:t> tid i moderat</a:t>
            </a:r>
            <a:r>
              <a:rPr kumimoji="0" lang="sv-SE" sz="1200" i="0" u="none" strike="noStrike" kern="0" cap="none" spc="0" normalizeH="0" noProof="0" dirty="0">
                <a:ln>
                  <a:noFill/>
                </a:ln>
                <a:solidFill>
                  <a:prstClr val="black"/>
                </a:solidFill>
                <a:effectLst/>
                <a:uLnTx/>
                <a:uFillTx/>
                <a:latin typeface="Georgia"/>
              </a:rPr>
              <a:t> fysisk aktivitet per dag. </a:t>
            </a:r>
            <a:r>
              <a:rPr kumimoji="0" lang="sv-SE" sz="1200" i="0" u="none" strike="noStrike" kern="0" cap="none" spc="0" normalizeH="0" baseline="0" noProof="0" dirty="0">
                <a:ln>
                  <a:noFill/>
                </a:ln>
                <a:solidFill>
                  <a:prstClr val="black"/>
                </a:solidFill>
                <a:effectLst/>
                <a:uLnTx/>
                <a:uFillTx/>
                <a:latin typeface="Georgia"/>
              </a:rPr>
              <a:t> </a:t>
            </a:r>
            <a:endParaRPr kumimoji="0" lang="sv-SE" sz="1200" b="0" i="0" u="none" strike="noStrike" kern="0" cap="none" spc="0" normalizeH="0" baseline="0" noProof="0" dirty="0">
              <a:ln>
                <a:noFill/>
              </a:ln>
              <a:solidFill>
                <a:prstClr val="black"/>
              </a:solidFill>
              <a:effectLst/>
              <a:uLnTx/>
              <a:uFillTx/>
              <a:latin typeface="Georgia"/>
            </a:endParaRPr>
          </a:p>
        </p:txBody>
      </p:sp>
      <p:sp>
        <p:nvSpPr>
          <p:cNvPr id="11" name="textruta 10"/>
          <p:cNvSpPr txBox="1"/>
          <p:nvPr/>
        </p:nvSpPr>
        <p:spPr>
          <a:xfrm>
            <a:off x="6604177" y="2272223"/>
            <a:ext cx="2107845" cy="461665"/>
          </a:xfrm>
          <a:prstGeom prst="rect">
            <a:avLst/>
          </a:prstGeom>
          <a:solidFill>
            <a:schemeClr val="bg1"/>
          </a:solidFill>
          <a:ln>
            <a:solidFill>
              <a:srgbClr val="009036"/>
            </a:solid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i="0" strike="noStrike" kern="0" cap="none" spc="0" normalizeH="0" baseline="0" noProof="0" dirty="0">
                <a:ln>
                  <a:noFill/>
                </a:ln>
                <a:solidFill>
                  <a:prstClr val="black"/>
                </a:solidFill>
                <a:effectLst/>
                <a:uLnTx/>
                <a:uFillTx/>
                <a:latin typeface="Georgia"/>
              </a:rPr>
              <a:t>Oavsett GOLD (A-D) &gt; 85% hade låg fysisk aktivitetsnivå</a:t>
            </a:r>
            <a:endParaRPr kumimoji="0" lang="sv-SE" sz="1200" b="0" i="0" strike="noStrike" kern="0" cap="none" spc="0" normalizeH="0" baseline="0" noProof="0" dirty="0">
              <a:ln>
                <a:noFill/>
              </a:ln>
              <a:solidFill>
                <a:prstClr val="black"/>
              </a:solidFill>
              <a:effectLst/>
              <a:uLnTx/>
              <a:uFillTx/>
              <a:latin typeface="Georgia"/>
            </a:endParaRPr>
          </a:p>
        </p:txBody>
      </p:sp>
      <p:pic>
        <p:nvPicPr>
          <p:cNvPr id="3" name="Bildobjekt 2"/>
          <p:cNvPicPr>
            <a:picLocks noChangeAspect="1"/>
          </p:cNvPicPr>
          <p:nvPr/>
        </p:nvPicPr>
        <p:blipFill>
          <a:blip r:embed="rId4"/>
          <a:stretch>
            <a:fillRect/>
          </a:stretch>
        </p:blipFill>
        <p:spPr>
          <a:xfrm>
            <a:off x="6494624" y="2780854"/>
            <a:ext cx="2286000" cy="2560760"/>
          </a:xfrm>
          <a:prstGeom prst="rect">
            <a:avLst/>
          </a:prstGeom>
        </p:spPr>
      </p:pic>
      <p:sp>
        <p:nvSpPr>
          <p:cNvPr id="7" name="Rektangel 6"/>
          <p:cNvSpPr/>
          <p:nvPr/>
        </p:nvSpPr>
        <p:spPr>
          <a:xfrm>
            <a:off x="6324600" y="2146668"/>
            <a:ext cx="2667000" cy="3344091"/>
          </a:xfrm>
          <a:prstGeom prst="rect">
            <a:avLst/>
          </a:prstGeom>
          <a:noFill/>
          <a:ln w="57150">
            <a:solidFill>
              <a:srgbClr val="009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14" name="Rubrik 1"/>
          <p:cNvSpPr>
            <a:spLocks noGrp="1"/>
          </p:cNvSpPr>
          <p:nvPr>
            <p:ph type="title"/>
          </p:nvPr>
        </p:nvSpPr>
        <p:spPr>
          <a:xfrm>
            <a:off x="381001" y="304800"/>
            <a:ext cx="8589712" cy="1143000"/>
          </a:xfrm>
        </p:spPr>
        <p:txBody>
          <a:bodyPr/>
          <a:lstStyle/>
          <a:p>
            <a:r>
              <a:rPr lang="sv-SE" dirty="0"/>
              <a:t>ÄR FYSISK AKTIVITET NEDSATT VID KOL?</a:t>
            </a:r>
          </a:p>
        </p:txBody>
      </p:sp>
    </p:spTree>
    <p:extLst>
      <p:ext uri="{BB962C8B-B14F-4D97-AF65-F5344CB8AC3E}">
        <p14:creationId xmlns:p14="http://schemas.microsoft.com/office/powerpoint/2010/main" val="234828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152400" y="2681511"/>
            <a:ext cx="9144000" cy="1327676"/>
          </a:xfrm>
        </p:spPr>
        <p:txBody>
          <a:bodyPr>
            <a:normAutofit fontScale="90000"/>
          </a:bodyPr>
          <a:lstStyle/>
          <a:p>
            <a:r>
              <a:rPr lang="sv-SE" dirty="0"/>
              <a:t>Ja, fysisk aktivitet är kraftigt nedsatt vid KOL, oberoende av grad av luftvägsobstruktion (GOLD 1-4) eller KOL-stadium (GOLD A-D)</a:t>
            </a:r>
          </a:p>
        </p:txBody>
      </p:sp>
      <p:sp>
        <p:nvSpPr>
          <p:cNvPr id="7" name="Rubrik 3"/>
          <p:cNvSpPr txBox="1">
            <a:spLocks/>
          </p:cNvSpPr>
          <p:nvPr/>
        </p:nvSpPr>
        <p:spPr>
          <a:xfrm>
            <a:off x="838200" y="5257800"/>
            <a:ext cx="7772400" cy="13276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endParaRPr lang="sv-SE" dirty="0"/>
          </a:p>
        </p:txBody>
      </p:sp>
    </p:spTree>
    <p:extLst>
      <p:ext uri="{BB962C8B-B14F-4D97-AF65-F5344CB8AC3E}">
        <p14:creationId xmlns:p14="http://schemas.microsoft.com/office/powerpoint/2010/main" val="380386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2743200"/>
            <a:ext cx="7467600" cy="1327676"/>
          </a:xfrm>
        </p:spPr>
        <p:txBody>
          <a:bodyPr>
            <a:normAutofit fontScale="90000"/>
          </a:bodyPr>
          <a:lstStyle/>
          <a:p>
            <a:r>
              <a:rPr lang="sv-SE" dirty="0"/>
              <a:t>Har nedsatt fysisk aktivitet bland personer med KOL någon betydelse? </a:t>
            </a:r>
          </a:p>
        </p:txBody>
      </p:sp>
      <p:sp>
        <p:nvSpPr>
          <p:cNvPr id="7" name="Rubrik 3"/>
          <p:cNvSpPr txBox="1">
            <a:spLocks/>
          </p:cNvSpPr>
          <p:nvPr/>
        </p:nvSpPr>
        <p:spPr>
          <a:xfrm>
            <a:off x="838200" y="5257800"/>
            <a:ext cx="7772400" cy="13276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endParaRPr lang="sv-SE" dirty="0"/>
          </a:p>
        </p:txBody>
      </p:sp>
    </p:spTree>
    <p:extLst>
      <p:ext uri="{BB962C8B-B14F-4D97-AF65-F5344CB8AC3E}">
        <p14:creationId xmlns:p14="http://schemas.microsoft.com/office/powerpoint/2010/main" val="3740965049"/>
      </p:ext>
    </p:extLst>
  </p:cSld>
  <p:clrMapOvr>
    <a:masterClrMapping/>
  </p:clrMapOvr>
</p:sld>
</file>

<file path=ppt/theme/theme1.xml><?xml version="1.0" encoding="utf-8"?>
<a:theme xmlns:a="http://schemas.openxmlformats.org/drawingml/2006/main" name="Fysioterapeuterna">
  <a:themeElements>
    <a:clrScheme name="Fysioterapeuterna">
      <a:dk1>
        <a:sysClr val="windowText" lastClr="000000"/>
      </a:dk1>
      <a:lt1>
        <a:sysClr val="window" lastClr="FFFFFF"/>
      </a:lt1>
      <a:dk2>
        <a:srgbClr val="003762"/>
      </a:dk2>
      <a:lt2>
        <a:srgbClr val="EEECE1"/>
      </a:lt2>
      <a:accent1>
        <a:srgbClr val="E9B400"/>
      </a:accent1>
      <a:accent2>
        <a:srgbClr val="C1CA00"/>
      </a:accent2>
      <a:accent3>
        <a:srgbClr val="BDE4F7"/>
      </a:accent3>
      <a:accent4>
        <a:srgbClr val="00B0E6"/>
      </a:accent4>
      <a:accent5>
        <a:srgbClr val="003762"/>
      </a:accent5>
      <a:accent6>
        <a:srgbClr val="D6351A"/>
      </a:accent6>
      <a:hlink>
        <a:srgbClr val="0000FF"/>
      </a:hlink>
      <a:folHlink>
        <a:srgbClr val="800080"/>
      </a:folHlink>
    </a:clrScheme>
    <a:fontScheme name="Fysioterapeuterna_Ppt">
      <a:majorFont>
        <a:latin typeface="Arial"/>
        <a:ea typeface=""/>
        <a:cs typeface=""/>
      </a:majorFont>
      <a:minorFont>
        <a:latin typeface="Arial M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036"/>
        </a:solidFill>
        <a:ln>
          <a:solidFill>
            <a:schemeClr val="bg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903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C8E6D6BC-1F9D-457C-BF68-B65C68C7062E}" vid="{C6A5E4D9-3B5A-4DB5-B900-C66B6394018D}"/>
    </a:ext>
  </a:extLst>
</a:theme>
</file>

<file path=ppt/theme/theme2.xml><?xml version="1.0" encoding="utf-8"?>
<a:theme xmlns:a="http://schemas.openxmlformats.org/drawingml/2006/main" name="5_Presentation umu SE v01">
  <a:themeElements>
    <a:clrScheme name="Umeå Universitet">
      <a:dk1>
        <a:sysClr val="windowText" lastClr="000000"/>
      </a:dk1>
      <a:lt1>
        <a:sysClr val="window" lastClr="FFFFFF"/>
      </a:lt1>
      <a:dk2>
        <a:srgbClr val="5F5F5F"/>
      </a:dk2>
      <a:lt2>
        <a:srgbClr val="E6E6E6"/>
      </a:lt2>
      <a:accent1>
        <a:srgbClr val="2A4765"/>
      </a:accent1>
      <a:accent2>
        <a:srgbClr val="EABAB9"/>
      </a:accent2>
      <a:accent3>
        <a:srgbClr val="73A790"/>
      </a:accent3>
      <a:accent4>
        <a:srgbClr val="D7B17C"/>
      </a:accent4>
      <a:accent5>
        <a:srgbClr val="F1EFE4"/>
      </a:accent5>
      <a:accent6>
        <a:srgbClr val="EDDDDB"/>
      </a:accent6>
      <a:hlink>
        <a:srgbClr val="000000"/>
      </a:hlink>
      <a:folHlink>
        <a:srgbClr val="000000"/>
      </a:folHlink>
    </a:clrScheme>
    <a:fontScheme name="Umeå Universitet">
      <a:majorFont>
        <a:latin typeface="Verdana"/>
        <a:ea typeface=""/>
        <a:cs typeface=""/>
      </a:majorFont>
      <a:minorFont>
        <a:latin typeface="Georgi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eå Universitet.potx" id="{2F552BE5-29CE-499A-A660-F176591E2A45}" vid="{E86E6282-E085-44B8-8DAD-FB7DF07483B0}"/>
    </a:ext>
  </a:extLst>
</a:theme>
</file>

<file path=ppt/theme/theme3.xml><?xml version="1.0" encoding="utf-8"?>
<a:theme xmlns:a="http://schemas.openxmlformats.org/drawingml/2006/main" name="Presentation umu SE v01">
  <a:themeElements>
    <a:clrScheme name="Umeå Universitet">
      <a:dk1>
        <a:sysClr val="windowText" lastClr="000000"/>
      </a:dk1>
      <a:lt1>
        <a:sysClr val="window" lastClr="FFFFFF"/>
      </a:lt1>
      <a:dk2>
        <a:srgbClr val="5F5F5F"/>
      </a:dk2>
      <a:lt2>
        <a:srgbClr val="E6E6E6"/>
      </a:lt2>
      <a:accent1>
        <a:srgbClr val="2A4765"/>
      </a:accent1>
      <a:accent2>
        <a:srgbClr val="EABAB9"/>
      </a:accent2>
      <a:accent3>
        <a:srgbClr val="73A790"/>
      </a:accent3>
      <a:accent4>
        <a:srgbClr val="D7B17C"/>
      </a:accent4>
      <a:accent5>
        <a:srgbClr val="F1EFE4"/>
      </a:accent5>
      <a:accent6>
        <a:srgbClr val="EDDDDB"/>
      </a:accent6>
      <a:hlink>
        <a:srgbClr val="000000"/>
      </a:hlink>
      <a:folHlink>
        <a:srgbClr val="000000"/>
      </a:folHlink>
    </a:clrScheme>
    <a:fontScheme name="Umeå Universitet">
      <a:majorFont>
        <a:latin typeface="Verdana"/>
        <a:ea typeface=""/>
        <a:cs typeface=""/>
      </a:majorFont>
      <a:minorFont>
        <a:latin typeface="Georgi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eå Universitet.potx" id="{2F552BE5-29CE-499A-A660-F176591E2A45}" vid="{E86E6282-E085-44B8-8DAD-FB7DF07483B0}"/>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powerpointmall-2017---utan-datum</Template>
  <TotalTime>772</TotalTime>
  <Words>4251</Words>
  <Application>Microsoft Office PowerPoint</Application>
  <PresentationFormat>Bildspel på skärmen (4:3)</PresentationFormat>
  <Paragraphs>365</Paragraphs>
  <Slides>30</Slides>
  <Notes>26</Notes>
  <HiddenSlides>0</HiddenSlides>
  <MMClips>0</MMClips>
  <ScaleCrop>false</ScaleCrop>
  <HeadingPairs>
    <vt:vector size="6" baseType="variant">
      <vt:variant>
        <vt:lpstr>Använt teckensnitt</vt:lpstr>
      </vt:variant>
      <vt:variant>
        <vt:i4>10</vt:i4>
      </vt:variant>
      <vt:variant>
        <vt:lpstr>Tema</vt:lpstr>
      </vt:variant>
      <vt:variant>
        <vt:i4>3</vt:i4>
      </vt:variant>
      <vt:variant>
        <vt:lpstr>Bildrubriker</vt:lpstr>
      </vt:variant>
      <vt:variant>
        <vt:i4>30</vt:i4>
      </vt:variant>
    </vt:vector>
  </HeadingPairs>
  <TitlesOfParts>
    <vt:vector size="43" baseType="lpstr">
      <vt:lpstr>Arial</vt:lpstr>
      <vt:lpstr>Arial MT Std</vt:lpstr>
      <vt:lpstr>Calibri</vt:lpstr>
      <vt:lpstr>Century Gothic</vt:lpstr>
      <vt:lpstr>Courier New</vt:lpstr>
      <vt:lpstr>Georgia</vt:lpstr>
      <vt:lpstr>Lucida Grande</vt:lpstr>
      <vt:lpstr>Symbol</vt:lpstr>
      <vt:lpstr>Verdana</vt:lpstr>
      <vt:lpstr>Wingdings</vt:lpstr>
      <vt:lpstr>Fysioterapeuterna</vt:lpstr>
      <vt:lpstr>5_Presentation umu SE v01</vt:lpstr>
      <vt:lpstr>Presentation umu SE v01</vt:lpstr>
      <vt:lpstr>FYSISK AKTIVITET VID KOL   Utbildningsmaterial till hälso-och sjukvårdspersonal</vt:lpstr>
      <vt:lpstr>STRUKTUR</vt:lpstr>
      <vt:lpstr>PowerPoint-presentation</vt:lpstr>
      <vt:lpstr>PowerPoint-presentation</vt:lpstr>
      <vt:lpstr>ÄR FYSISK AKTIVITET NEDSATT VID KOL?</vt:lpstr>
      <vt:lpstr>ÄR FYSISK AKTIVITET NEDSATT VID KOL?</vt:lpstr>
      <vt:lpstr>ÄR FYSISK AKTIVITET NEDSATT VID KOL?</vt:lpstr>
      <vt:lpstr>Ja, fysisk aktivitet är kraftigt nedsatt vid KOL, oberoende av grad av luftvägsobstruktion (GOLD 1-4) eller KOL-stadium (GOLD A-D)</vt:lpstr>
      <vt:lpstr>Har nedsatt fysisk aktivitet bland personer med KOL någon betydelse? </vt:lpstr>
      <vt:lpstr>FYSISK AKTIVITET OCH MORTALITET</vt:lpstr>
      <vt:lpstr>FYSISK AKTIVITET OCH MORTALITET</vt:lpstr>
      <vt:lpstr>FYSISK AKTIVITET VID KOL</vt:lpstr>
      <vt:lpstr>Ja, nedsatt fysisk aktivitet har, oberoende av sjukdomsgrad, stor negativ inverkan på såväl prognos som livskvalitet vid KOL</vt:lpstr>
      <vt:lpstr>Vad kan vi göra?</vt:lpstr>
      <vt:lpstr>BEDÖM NIVÅ AV FYSISK AKTIVITET</vt:lpstr>
      <vt:lpstr>BEDÖM NIVÅ AV FYSISK AKTIVITET</vt:lpstr>
      <vt:lpstr>BEDÖM NIVÅ AV FYSISK AKTIVITET</vt:lpstr>
      <vt:lpstr>BEDÖM NIVÅ AV FYSISK AKTIVITET</vt:lpstr>
      <vt:lpstr>BEDÖM NIVÅ AV FYSISK KAPACITET</vt:lpstr>
      <vt:lpstr>VAD SKALL VI VARA UPPMÄRKSAMMA PÅ?</vt:lpstr>
      <vt:lpstr>DELA UPP AKTIVITETEN</vt:lpstr>
      <vt:lpstr>ANVÄND STEGRÄKNARE</vt:lpstr>
      <vt:lpstr>EVIDENS FÖR OLIKA BEHANDLINGSMETODER</vt:lpstr>
      <vt:lpstr>Fysisk träning</vt:lpstr>
      <vt:lpstr>PowerPoint-presentation</vt:lpstr>
      <vt:lpstr>EVIDENS FÖR OLIKA BEHANDLINGSMETODER</vt:lpstr>
      <vt:lpstr>VAD SKA JAG TA MED MIG?</vt:lpstr>
      <vt:lpstr>NYCKELREFERENSER</vt:lpstr>
      <vt:lpstr>PowerPoint-presentation</vt:lpstr>
      <vt:lpstr>INSTRUKTIONER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Andre Nyberg</dc:creator>
  <cp:lastModifiedBy>Raija Lenné</cp:lastModifiedBy>
  <cp:revision>64</cp:revision>
  <cp:lastPrinted>2013-12-11T12:02:38Z</cp:lastPrinted>
  <dcterms:created xsi:type="dcterms:W3CDTF">2020-08-14T10:08:52Z</dcterms:created>
  <dcterms:modified xsi:type="dcterms:W3CDTF">2021-12-08T09:09:23Z</dcterms:modified>
</cp:coreProperties>
</file>